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700" r:id="rId3"/>
    <p:sldMasterId id="2147483712" r:id="rId4"/>
    <p:sldMasterId id="2147483724" r:id="rId5"/>
  </p:sldMasterIdLst>
  <p:notesMasterIdLst>
    <p:notesMasterId r:id="rId38"/>
  </p:notesMasterIdLst>
  <p:sldIdLst>
    <p:sldId id="257" r:id="rId6"/>
    <p:sldId id="258" r:id="rId7"/>
    <p:sldId id="260" r:id="rId8"/>
    <p:sldId id="261" r:id="rId9"/>
    <p:sldId id="267" r:id="rId10"/>
    <p:sldId id="272" r:id="rId11"/>
    <p:sldId id="268" r:id="rId12"/>
    <p:sldId id="277" r:id="rId13"/>
    <p:sldId id="279" r:id="rId14"/>
    <p:sldId id="273" r:id="rId15"/>
    <p:sldId id="312" r:id="rId16"/>
    <p:sldId id="313" r:id="rId17"/>
    <p:sldId id="314" r:id="rId18"/>
    <p:sldId id="306" r:id="rId19"/>
    <p:sldId id="275" r:id="rId20"/>
    <p:sldId id="270" r:id="rId21"/>
    <p:sldId id="264" r:id="rId22"/>
    <p:sldId id="319" r:id="rId23"/>
    <p:sldId id="320" r:id="rId24"/>
    <p:sldId id="321" r:id="rId25"/>
    <p:sldId id="291" r:id="rId26"/>
    <p:sldId id="282" r:id="rId27"/>
    <p:sldId id="285" r:id="rId28"/>
    <p:sldId id="316" r:id="rId29"/>
    <p:sldId id="298" r:id="rId30"/>
    <p:sldId id="283" r:id="rId31"/>
    <p:sldId id="323" r:id="rId32"/>
    <p:sldId id="297" r:id="rId33"/>
    <p:sldId id="288" r:id="rId34"/>
    <p:sldId id="325" r:id="rId35"/>
    <p:sldId id="289" r:id="rId36"/>
    <p:sldId id="290"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519E5-9176-4FCF-8E50-28E98E957976}" type="doc">
      <dgm:prSet loTypeId="urn:microsoft.com/office/officeart/2005/8/layout/default#1" loCatId="list" qsTypeId="urn:microsoft.com/office/officeart/2005/8/quickstyle/3d1" qsCatId="3D" csTypeId="urn:microsoft.com/office/officeart/2005/8/colors/accent2_2" csCatId="accent2" phldr="1"/>
      <dgm:spPr/>
      <dgm:t>
        <a:bodyPr/>
        <a:lstStyle/>
        <a:p>
          <a:endParaRPr lang="en-US"/>
        </a:p>
      </dgm:t>
    </dgm:pt>
    <dgm:pt modelId="{C18BCA4E-22D2-4BCB-A836-3449633E6BDB}">
      <dgm:prSet phldrT="[Text]"/>
      <dgm:spPr>
        <a:solidFill>
          <a:schemeClr val="accent5"/>
        </a:solidFill>
      </dgm:spPr>
      <dgm:t>
        <a:bodyPr/>
        <a:lstStyle/>
        <a:p>
          <a:r>
            <a:rPr lang="en-US" b="1" i="1" u="sng" dirty="0" smtClean="0">
              <a:latin typeface="Cambria" pitchFamily="18" charset="0"/>
            </a:rPr>
            <a:t>DEVELOPMENTAL</a:t>
          </a:r>
        </a:p>
        <a:p>
          <a:r>
            <a:rPr lang="en-US" b="1" i="1" dirty="0" smtClean="0">
              <a:latin typeface="Cambria" pitchFamily="18" charset="0"/>
            </a:rPr>
            <a:t>*HIP DYSPLASIA</a:t>
          </a:r>
          <a:endParaRPr lang="en-US" b="1" i="1" dirty="0">
            <a:latin typeface="Cambria" pitchFamily="18" charset="0"/>
          </a:endParaRPr>
        </a:p>
      </dgm:t>
    </dgm:pt>
    <dgm:pt modelId="{8B91B560-171D-4E50-8583-58847B022AD6}" type="parTrans" cxnId="{199F2652-1C88-47D6-A056-D7013B3C0983}">
      <dgm:prSet/>
      <dgm:spPr/>
      <dgm:t>
        <a:bodyPr/>
        <a:lstStyle/>
        <a:p>
          <a:endParaRPr lang="en-US"/>
        </a:p>
      </dgm:t>
    </dgm:pt>
    <dgm:pt modelId="{C688B3E4-E6A8-4D8F-953C-131A35ADB01F}" type="sibTrans" cxnId="{199F2652-1C88-47D6-A056-D7013B3C0983}">
      <dgm:prSet/>
      <dgm:spPr/>
      <dgm:t>
        <a:bodyPr/>
        <a:lstStyle/>
        <a:p>
          <a:endParaRPr lang="en-US"/>
        </a:p>
      </dgm:t>
    </dgm:pt>
    <dgm:pt modelId="{56B5DFCE-1DA3-44B5-9D54-F59AFC3EBCC9}">
      <dgm:prSet phldrT="[Text]"/>
      <dgm:spPr>
        <a:solidFill>
          <a:schemeClr val="tx2"/>
        </a:solidFill>
      </dgm:spPr>
      <dgm:t>
        <a:bodyPr/>
        <a:lstStyle/>
        <a:p>
          <a:r>
            <a:rPr lang="en-US" b="1" i="1" u="sng" smtClean="0">
              <a:latin typeface="Cambria" pitchFamily="18" charset="0"/>
            </a:rPr>
            <a:t>ENDOCRINE</a:t>
          </a:r>
        </a:p>
        <a:p>
          <a:r>
            <a:rPr lang="en-US" b="1" i="1" smtClean="0">
              <a:latin typeface="Cambria" pitchFamily="18" charset="0"/>
            </a:rPr>
            <a:t>*ACROMEGALY</a:t>
          </a:r>
          <a:endParaRPr lang="en-US" b="1" i="1" dirty="0">
            <a:latin typeface="Cambria" pitchFamily="18" charset="0"/>
          </a:endParaRPr>
        </a:p>
      </dgm:t>
    </dgm:pt>
    <dgm:pt modelId="{A63F78C4-0624-4F34-8F48-F4E2D0E60054}" type="parTrans" cxnId="{80FB3BA3-DF4F-416C-98E0-56D422D80A25}">
      <dgm:prSet/>
      <dgm:spPr/>
      <dgm:t>
        <a:bodyPr/>
        <a:lstStyle/>
        <a:p>
          <a:endParaRPr lang="en-US"/>
        </a:p>
      </dgm:t>
    </dgm:pt>
    <dgm:pt modelId="{1FD20E89-EB8A-4086-9A82-3A832563BE44}" type="sibTrans" cxnId="{80FB3BA3-DF4F-416C-98E0-56D422D80A25}">
      <dgm:prSet/>
      <dgm:spPr/>
      <dgm:t>
        <a:bodyPr/>
        <a:lstStyle/>
        <a:p>
          <a:endParaRPr lang="en-US"/>
        </a:p>
      </dgm:t>
    </dgm:pt>
    <dgm:pt modelId="{1974DECE-7726-4EF7-BA68-AEB4545E0A7E}">
      <dgm:prSet phldrT="[Text]"/>
      <dgm:spPr>
        <a:solidFill>
          <a:schemeClr val="tx2">
            <a:lumMod val="75000"/>
          </a:schemeClr>
        </a:solidFill>
      </dgm:spPr>
      <dgm:t>
        <a:bodyPr/>
        <a:lstStyle/>
        <a:p>
          <a:r>
            <a:rPr lang="en-US" b="1" i="1" u="sng" dirty="0" smtClean="0">
              <a:latin typeface="Cambria" pitchFamily="18" charset="0"/>
            </a:rPr>
            <a:t>TRAUMATIC</a:t>
          </a:r>
        </a:p>
        <a:p>
          <a:r>
            <a:rPr lang="en-US" b="1" i="1" dirty="0" smtClean="0">
              <a:latin typeface="Cambria" pitchFamily="18" charset="0"/>
            </a:rPr>
            <a:t>*INTRA-ARTICULAR FRACTURE</a:t>
          </a:r>
        </a:p>
        <a:p>
          <a:r>
            <a:rPr lang="en-US" b="1" i="1" dirty="0" smtClean="0">
              <a:latin typeface="Cambria" pitchFamily="18" charset="0"/>
            </a:rPr>
            <a:t>*OCCUPATIONAL</a:t>
          </a:r>
        </a:p>
        <a:p>
          <a:r>
            <a:rPr lang="en-US" b="1" i="1" dirty="0" smtClean="0">
              <a:latin typeface="Cambria" pitchFamily="18" charset="0"/>
            </a:rPr>
            <a:t>*MENISECTOMY</a:t>
          </a:r>
          <a:endParaRPr lang="en-US" b="1" i="1" dirty="0">
            <a:latin typeface="Cambria" pitchFamily="18" charset="0"/>
          </a:endParaRPr>
        </a:p>
      </dgm:t>
    </dgm:pt>
    <dgm:pt modelId="{9D4E6972-19D6-4D4A-AE72-04EE8C5CE9A8}" type="parTrans" cxnId="{6FFEAB98-2B64-4DB0-A1FB-96B2230EA218}">
      <dgm:prSet/>
      <dgm:spPr/>
      <dgm:t>
        <a:bodyPr/>
        <a:lstStyle/>
        <a:p>
          <a:endParaRPr lang="en-US"/>
        </a:p>
      </dgm:t>
    </dgm:pt>
    <dgm:pt modelId="{2BBA7A08-D8ED-4ECD-91DB-9CA4D50A232C}" type="sibTrans" cxnId="{6FFEAB98-2B64-4DB0-A1FB-96B2230EA218}">
      <dgm:prSet/>
      <dgm:spPr/>
      <dgm:t>
        <a:bodyPr/>
        <a:lstStyle/>
        <a:p>
          <a:endParaRPr lang="en-US"/>
        </a:p>
      </dgm:t>
    </dgm:pt>
    <dgm:pt modelId="{5DCD4037-26F0-472E-9E81-902C70FAE0BF}">
      <dgm:prSet phldrT="[Text]"/>
      <dgm:spPr>
        <a:solidFill>
          <a:schemeClr val="accent4">
            <a:lumMod val="50000"/>
          </a:schemeClr>
        </a:solidFill>
      </dgm:spPr>
      <dgm:t>
        <a:bodyPr/>
        <a:lstStyle/>
        <a:p>
          <a:r>
            <a:rPr lang="en-US" b="1" i="1" u="sng" smtClean="0">
              <a:latin typeface="Cambria" pitchFamily="18" charset="0"/>
            </a:rPr>
            <a:t>INFLAMMATION</a:t>
          </a:r>
        </a:p>
        <a:p>
          <a:r>
            <a:rPr lang="en-US" b="1" i="1" smtClean="0">
              <a:latin typeface="Cambria" pitchFamily="18" charset="0"/>
            </a:rPr>
            <a:t>*RA</a:t>
          </a:r>
        </a:p>
        <a:p>
          <a:r>
            <a:rPr lang="en-US" b="1" i="1" smtClean="0">
              <a:latin typeface="Cambria" pitchFamily="18" charset="0"/>
            </a:rPr>
            <a:t>*GOUT</a:t>
          </a:r>
        </a:p>
        <a:p>
          <a:r>
            <a:rPr lang="en-US" b="1" i="1" smtClean="0">
              <a:latin typeface="Cambria" pitchFamily="18" charset="0"/>
            </a:rPr>
            <a:t>*SEPTIC ARTHRITIS</a:t>
          </a:r>
          <a:endParaRPr lang="en-US" b="1" i="1" dirty="0">
            <a:latin typeface="Cambria" pitchFamily="18" charset="0"/>
          </a:endParaRPr>
        </a:p>
      </dgm:t>
    </dgm:pt>
    <dgm:pt modelId="{F8E8CD00-81F7-4228-B835-751E5904EC85}" type="parTrans" cxnId="{F5FEB78E-1757-41A6-9414-816DCA2EEFD1}">
      <dgm:prSet/>
      <dgm:spPr/>
      <dgm:t>
        <a:bodyPr/>
        <a:lstStyle/>
        <a:p>
          <a:endParaRPr lang="en-US"/>
        </a:p>
      </dgm:t>
    </dgm:pt>
    <dgm:pt modelId="{1F08A7F3-8265-4075-8ED7-1BD51BD7D31C}" type="sibTrans" cxnId="{F5FEB78E-1757-41A6-9414-816DCA2EEFD1}">
      <dgm:prSet/>
      <dgm:spPr/>
      <dgm:t>
        <a:bodyPr/>
        <a:lstStyle/>
        <a:p>
          <a:endParaRPr lang="en-US"/>
        </a:p>
      </dgm:t>
    </dgm:pt>
    <dgm:pt modelId="{B0FDB0C3-D6E9-4C56-A567-2DC953D85A2A}">
      <dgm:prSet phldrT="[Text]"/>
      <dgm:spPr>
        <a:solidFill>
          <a:schemeClr val="accent4">
            <a:lumMod val="75000"/>
          </a:schemeClr>
        </a:solidFill>
      </dgm:spPr>
      <dgm:t>
        <a:bodyPr/>
        <a:lstStyle/>
        <a:p>
          <a:r>
            <a:rPr lang="en-US" b="1" i="1" u="sng" smtClean="0">
              <a:latin typeface="Cambria" pitchFamily="18" charset="0"/>
            </a:rPr>
            <a:t>METABOLIC</a:t>
          </a:r>
        </a:p>
        <a:p>
          <a:r>
            <a:rPr lang="en-US" b="1" i="1" smtClean="0">
              <a:latin typeface="Cambria" pitchFamily="18" charset="0"/>
            </a:rPr>
            <a:t>*ALKAPTONURIA</a:t>
          </a:r>
        </a:p>
        <a:p>
          <a:r>
            <a:rPr lang="en-US" b="1" i="1" smtClean="0">
              <a:latin typeface="Cambria" pitchFamily="18" charset="0"/>
            </a:rPr>
            <a:t>*WILSON’S DISEASE</a:t>
          </a:r>
        </a:p>
        <a:p>
          <a:endParaRPr lang="en-US" b="1" i="1" dirty="0">
            <a:latin typeface="Cambria" pitchFamily="18" charset="0"/>
          </a:endParaRPr>
        </a:p>
      </dgm:t>
    </dgm:pt>
    <dgm:pt modelId="{690BAD06-1351-489A-8380-DFB256C9EA0F}" type="parTrans" cxnId="{02190EBC-BA7A-400C-8D3C-91D145445272}">
      <dgm:prSet/>
      <dgm:spPr/>
      <dgm:t>
        <a:bodyPr/>
        <a:lstStyle/>
        <a:p>
          <a:endParaRPr lang="en-US"/>
        </a:p>
      </dgm:t>
    </dgm:pt>
    <dgm:pt modelId="{A9AFED4A-6987-42A7-919E-2C33DBF07153}" type="sibTrans" cxnId="{02190EBC-BA7A-400C-8D3C-91D145445272}">
      <dgm:prSet/>
      <dgm:spPr/>
      <dgm:t>
        <a:bodyPr/>
        <a:lstStyle/>
        <a:p>
          <a:endParaRPr lang="en-US"/>
        </a:p>
      </dgm:t>
    </dgm:pt>
    <dgm:pt modelId="{1EFB354E-2EF7-4198-9AD1-1D8D8DBAAC65}">
      <dgm:prSet/>
      <dgm:spPr>
        <a:solidFill>
          <a:schemeClr val="accent1">
            <a:lumMod val="50000"/>
          </a:schemeClr>
        </a:solidFill>
      </dgm:spPr>
      <dgm:t>
        <a:bodyPr/>
        <a:lstStyle/>
        <a:p>
          <a:r>
            <a:rPr lang="en-US" b="1" i="1" u="sng" dirty="0" smtClean="0">
              <a:latin typeface="Cambria" pitchFamily="18" charset="0"/>
            </a:rPr>
            <a:t>ASEPTIC NECROSIS</a:t>
          </a:r>
        </a:p>
        <a:p>
          <a:r>
            <a:rPr lang="en-US" b="1" i="1" dirty="0" smtClean="0">
              <a:latin typeface="Cambria" pitchFamily="18" charset="0"/>
            </a:rPr>
            <a:t>*CORTICOSTERIOD USE</a:t>
          </a:r>
        </a:p>
        <a:p>
          <a:r>
            <a:rPr lang="en-US" b="1" i="1" dirty="0" smtClean="0">
              <a:latin typeface="Cambria" pitchFamily="18" charset="0"/>
            </a:rPr>
            <a:t>*SLE</a:t>
          </a:r>
        </a:p>
        <a:p>
          <a:r>
            <a:rPr lang="en-US" b="1" i="1" dirty="0" smtClean="0">
              <a:latin typeface="Cambria" pitchFamily="18" charset="0"/>
            </a:rPr>
            <a:t>SICKLE CELL DISEASE</a:t>
          </a:r>
          <a:endParaRPr lang="en-US" b="1" i="1" dirty="0">
            <a:latin typeface="Cambria" pitchFamily="18" charset="0"/>
          </a:endParaRPr>
        </a:p>
      </dgm:t>
    </dgm:pt>
    <dgm:pt modelId="{4157925D-F7CD-4A64-9B4E-B31BAB32D94D}" type="parTrans" cxnId="{BE8A3356-87B3-4609-A8B5-DCF30BCA36B8}">
      <dgm:prSet/>
      <dgm:spPr/>
      <dgm:t>
        <a:bodyPr/>
        <a:lstStyle/>
        <a:p>
          <a:endParaRPr lang="en-US"/>
        </a:p>
      </dgm:t>
    </dgm:pt>
    <dgm:pt modelId="{AE2C69BB-9B84-4CE6-9D23-9CDD96159795}" type="sibTrans" cxnId="{BE8A3356-87B3-4609-A8B5-DCF30BCA36B8}">
      <dgm:prSet/>
      <dgm:spPr/>
      <dgm:t>
        <a:bodyPr/>
        <a:lstStyle/>
        <a:p>
          <a:endParaRPr lang="en-US"/>
        </a:p>
      </dgm:t>
    </dgm:pt>
    <dgm:pt modelId="{C06365BA-E29D-4C20-9E0F-EF84A385EB5A}">
      <dgm:prSet/>
      <dgm:spPr>
        <a:solidFill>
          <a:schemeClr val="tx1">
            <a:lumMod val="95000"/>
            <a:lumOff val="5000"/>
          </a:schemeClr>
        </a:solidFill>
      </dgm:spPr>
      <dgm:t>
        <a:bodyPr/>
        <a:lstStyle/>
        <a:p>
          <a:r>
            <a:rPr lang="en-US" b="1" i="1" u="sng" dirty="0" smtClean="0">
              <a:latin typeface="Cambria" pitchFamily="18" charset="0"/>
            </a:rPr>
            <a:t>NEUROPATHIES</a:t>
          </a:r>
        </a:p>
        <a:p>
          <a:r>
            <a:rPr lang="en-US" b="1" i="1" dirty="0" smtClean="0">
              <a:latin typeface="Cambria" pitchFamily="18" charset="0"/>
            </a:rPr>
            <a:t>*SYRINGOMYELIA</a:t>
          </a:r>
        </a:p>
        <a:p>
          <a:r>
            <a:rPr lang="en-US" b="1" i="1" dirty="0" smtClean="0">
              <a:latin typeface="Cambria" pitchFamily="18" charset="0"/>
            </a:rPr>
            <a:t>*DIABETES MELLITUS</a:t>
          </a:r>
          <a:endParaRPr lang="en-US" b="1" i="1" dirty="0">
            <a:latin typeface="Cambria" pitchFamily="18" charset="0"/>
          </a:endParaRPr>
        </a:p>
      </dgm:t>
    </dgm:pt>
    <dgm:pt modelId="{D761CB5B-5857-41EB-B4B5-AB7A0173B84F}" type="parTrans" cxnId="{0EFE3424-9B86-4CCB-9D24-684BC33DA88E}">
      <dgm:prSet/>
      <dgm:spPr/>
      <dgm:t>
        <a:bodyPr/>
        <a:lstStyle/>
        <a:p>
          <a:endParaRPr lang="en-US"/>
        </a:p>
      </dgm:t>
    </dgm:pt>
    <dgm:pt modelId="{158696CC-AE9E-4A4C-9BF3-31F6692F449A}" type="sibTrans" cxnId="{0EFE3424-9B86-4CCB-9D24-684BC33DA88E}">
      <dgm:prSet/>
      <dgm:spPr/>
      <dgm:t>
        <a:bodyPr/>
        <a:lstStyle/>
        <a:p>
          <a:endParaRPr lang="en-US"/>
        </a:p>
      </dgm:t>
    </dgm:pt>
    <dgm:pt modelId="{3A3FACB7-F159-4D7B-AB26-B68F95500399}">
      <dgm:prSet/>
      <dgm:spPr>
        <a:solidFill>
          <a:schemeClr val="accent4">
            <a:lumMod val="50000"/>
          </a:schemeClr>
        </a:solidFill>
      </dgm:spPr>
      <dgm:t>
        <a:bodyPr/>
        <a:lstStyle/>
        <a:p>
          <a:r>
            <a:rPr lang="en-US" b="1" i="1" u="sng" dirty="0" smtClean="0">
              <a:latin typeface="Cambria" pitchFamily="18" charset="0"/>
            </a:rPr>
            <a:t>MISCELLANOUS</a:t>
          </a:r>
        </a:p>
        <a:p>
          <a:r>
            <a:rPr lang="en-US" b="1" i="1" u="none" dirty="0" smtClean="0">
              <a:latin typeface="Cambria" pitchFamily="18" charset="0"/>
            </a:rPr>
            <a:t>*PAGET’S DISEASE</a:t>
          </a:r>
        </a:p>
        <a:p>
          <a:r>
            <a:rPr lang="en-US" b="1" i="1" u="none" dirty="0" smtClean="0">
              <a:latin typeface="Cambria" pitchFamily="18" charset="0"/>
            </a:rPr>
            <a:t>*GAUCHER’S DISEASE  </a:t>
          </a:r>
          <a:endParaRPr lang="en-US" b="1" i="1" u="none" dirty="0">
            <a:latin typeface="Cambria" pitchFamily="18" charset="0"/>
          </a:endParaRPr>
        </a:p>
      </dgm:t>
    </dgm:pt>
    <dgm:pt modelId="{5947E728-B83E-479E-8390-3EC10F59E1B8}" type="parTrans" cxnId="{9EEDBB9F-D7A4-4F48-968C-B8389CCA15D8}">
      <dgm:prSet/>
      <dgm:spPr/>
      <dgm:t>
        <a:bodyPr/>
        <a:lstStyle/>
        <a:p>
          <a:endParaRPr lang="en-US"/>
        </a:p>
      </dgm:t>
    </dgm:pt>
    <dgm:pt modelId="{85065968-2566-4B05-B6B6-BAACDCDD8AAA}" type="sibTrans" cxnId="{9EEDBB9F-D7A4-4F48-968C-B8389CCA15D8}">
      <dgm:prSet/>
      <dgm:spPr/>
      <dgm:t>
        <a:bodyPr/>
        <a:lstStyle/>
        <a:p>
          <a:endParaRPr lang="en-US"/>
        </a:p>
      </dgm:t>
    </dgm:pt>
    <dgm:pt modelId="{55AF3D8F-8F4F-4D8A-BD28-DDD791184995}" type="pres">
      <dgm:prSet presAssocID="{8FA519E5-9176-4FCF-8E50-28E98E957976}" presName="diagram" presStyleCnt="0">
        <dgm:presLayoutVars>
          <dgm:dir/>
          <dgm:resizeHandles val="exact"/>
        </dgm:presLayoutVars>
      </dgm:prSet>
      <dgm:spPr/>
      <dgm:t>
        <a:bodyPr/>
        <a:lstStyle/>
        <a:p>
          <a:endParaRPr lang="en-US"/>
        </a:p>
      </dgm:t>
    </dgm:pt>
    <dgm:pt modelId="{497FF2F7-58FA-4C13-8422-0FCEEC7D0307}" type="pres">
      <dgm:prSet presAssocID="{C18BCA4E-22D2-4BCB-A836-3449633E6BDB}" presName="node" presStyleLbl="node1" presStyleIdx="0" presStyleCnt="8">
        <dgm:presLayoutVars>
          <dgm:bulletEnabled val="1"/>
        </dgm:presLayoutVars>
      </dgm:prSet>
      <dgm:spPr/>
      <dgm:t>
        <a:bodyPr/>
        <a:lstStyle/>
        <a:p>
          <a:endParaRPr lang="en-US"/>
        </a:p>
      </dgm:t>
    </dgm:pt>
    <dgm:pt modelId="{1E237F19-7F1F-480F-91F6-11D9E18F5251}" type="pres">
      <dgm:prSet presAssocID="{C688B3E4-E6A8-4D8F-953C-131A35ADB01F}" presName="sibTrans" presStyleCnt="0"/>
      <dgm:spPr/>
      <dgm:t>
        <a:bodyPr/>
        <a:lstStyle/>
        <a:p>
          <a:pPr rtl="1"/>
          <a:endParaRPr lang="ar-IQ"/>
        </a:p>
      </dgm:t>
    </dgm:pt>
    <dgm:pt modelId="{CBC71562-2A13-4768-AA55-871430D371CA}" type="pres">
      <dgm:prSet presAssocID="{56B5DFCE-1DA3-44B5-9D54-F59AFC3EBCC9}" presName="node" presStyleLbl="node1" presStyleIdx="1" presStyleCnt="8">
        <dgm:presLayoutVars>
          <dgm:bulletEnabled val="1"/>
        </dgm:presLayoutVars>
      </dgm:prSet>
      <dgm:spPr/>
      <dgm:t>
        <a:bodyPr/>
        <a:lstStyle/>
        <a:p>
          <a:endParaRPr lang="en-US"/>
        </a:p>
      </dgm:t>
    </dgm:pt>
    <dgm:pt modelId="{9A7A144F-E7A7-496D-AF90-CE6C256ADE5D}" type="pres">
      <dgm:prSet presAssocID="{1FD20E89-EB8A-4086-9A82-3A832563BE44}" presName="sibTrans" presStyleCnt="0"/>
      <dgm:spPr/>
      <dgm:t>
        <a:bodyPr/>
        <a:lstStyle/>
        <a:p>
          <a:pPr rtl="1"/>
          <a:endParaRPr lang="ar-IQ"/>
        </a:p>
      </dgm:t>
    </dgm:pt>
    <dgm:pt modelId="{736FCB31-2202-4A03-B3A1-FA1E4E78FBC3}" type="pres">
      <dgm:prSet presAssocID="{1974DECE-7726-4EF7-BA68-AEB4545E0A7E}" presName="node" presStyleLbl="node1" presStyleIdx="2" presStyleCnt="8">
        <dgm:presLayoutVars>
          <dgm:bulletEnabled val="1"/>
        </dgm:presLayoutVars>
      </dgm:prSet>
      <dgm:spPr/>
      <dgm:t>
        <a:bodyPr/>
        <a:lstStyle/>
        <a:p>
          <a:endParaRPr lang="en-US"/>
        </a:p>
      </dgm:t>
    </dgm:pt>
    <dgm:pt modelId="{ED48C24F-92A7-4DE0-83D3-BA7C77B3CE0A}" type="pres">
      <dgm:prSet presAssocID="{2BBA7A08-D8ED-4ECD-91DB-9CA4D50A232C}" presName="sibTrans" presStyleCnt="0"/>
      <dgm:spPr/>
      <dgm:t>
        <a:bodyPr/>
        <a:lstStyle/>
        <a:p>
          <a:pPr rtl="1"/>
          <a:endParaRPr lang="ar-IQ"/>
        </a:p>
      </dgm:t>
    </dgm:pt>
    <dgm:pt modelId="{61646F1F-D5EE-47FD-A2A7-D6FB3D49938B}" type="pres">
      <dgm:prSet presAssocID="{5DCD4037-26F0-472E-9E81-902C70FAE0BF}" presName="node" presStyleLbl="node1" presStyleIdx="3" presStyleCnt="8">
        <dgm:presLayoutVars>
          <dgm:bulletEnabled val="1"/>
        </dgm:presLayoutVars>
      </dgm:prSet>
      <dgm:spPr/>
      <dgm:t>
        <a:bodyPr/>
        <a:lstStyle/>
        <a:p>
          <a:endParaRPr lang="en-US"/>
        </a:p>
      </dgm:t>
    </dgm:pt>
    <dgm:pt modelId="{667DFA73-41BD-4C87-A15C-75DE1134CB18}" type="pres">
      <dgm:prSet presAssocID="{1F08A7F3-8265-4075-8ED7-1BD51BD7D31C}" presName="sibTrans" presStyleCnt="0"/>
      <dgm:spPr/>
      <dgm:t>
        <a:bodyPr/>
        <a:lstStyle/>
        <a:p>
          <a:pPr rtl="1"/>
          <a:endParaRPr lang="ar-IQ"/>
        </a:p>
      </dgm:t>
    </dgm:pt>
    <dgm:pt modelId="{1A0AF503-8748-4A55-8DAC-07EAD2357700}" type="pres">
      <dgm:prSet presAssocID="{B0FDB0C3-D6E9-4C56-A567-2DC953D85A2A}" presName="node" presStyleLbl="node1" presStyleIdx="4" presStyleCnt="8">
        <dgm:presLayoutVars>
          <dgm:bulletEnabled val="1"/>
        </dgm:presLayoutVars>
      </dgm:prSet>
      <dgm:spPr/>
      <dgm:t>
        <a:bodyPr/>
        <a:lstStyle/>
        <a:p>
          <a:endParaRPr lang="en-US"/>
        </a:p>
      </dgm:t>
    </dgm:pt>
    <dgm:pt modelId="{8F332D1C-E825-4E0B-A797-449313A5423D}" type="pres">
      <dgm:prSet presAssocID="{A9AFED4A-6987-42A7-919E-2C33DBF07153}" presName="sibTrans" presStyleCnt="0"/>
      <dgm:spPr/>
      <dgm:t>
        <a:bodyPr/>
        <a:lstStyle/>
        <a:p>
          <a:pPr rtl="1"/>
          <a:endParaRPr lang="ar-IQ"/>
        </a:p>
      </dgm:t>
    </dgm:pt>
    <dgm:pt modelId="{61F4A1C7-C458-4BB4-AD0C-90F75CE0AAA8}" type="pres">
      <dgm:prSet presAssocID="{1EFB354E-2EF7-4198-9AD1-1D8D8DBAAC65}" presName="node" presStyleLbl="node1" presStyleIdx="5" presStyleCnt="8">
        <dgm:presLayoutVars>
          <dgm:bulletEnabled val="1"/>
        </dgm:presLayoutVars>
      </dgm:prSet>
      <dgm:spPr/>
      <dgm:t>
        <a:bodyPr/>
        <a:lstStyle/>
        <a:p>
          <a:endParaRPr lang="en-US"/>
        </a:p>
      </dgm:t>
    </dgm:pt>
    <dgm:pt modelId="{7A4F2291-1BA9-4821-87F1-DBF2248BE7A2}" type="pres">
      <dgm:prSet presAssocID="{AE2C69BB-9B84-4CE6-9D23-9CDD96159795}" presName="sibTrans" presStyleCnt="0"/>
      <dgm:spPr/>
      <dgm:t>
        <a:bodyPr/>
        <a:lstStyle/>
        <a:p>
          <a:pPr rtl="1"/>
          <a:endParaRPr lang="ar-IQ"/>
        </a:p>
      </dgm:t>
    </dgm:pt>
    <dgm:pt modelId="{A7CB5703-8462-4E0C-AC4E-D63E049C9DD9}" type="pres">
      <dgm:prSet presAssocID="{C06365BA-E29D-4C20-9E0F-EF84A385EB5A}" presName="node" presStyleLbl="node1" presStyleIdx="6" presStyleCnt="8">
        <dgm:presLayoutVars>
          <dgm:bulletEnabled val="1"/>
        </dgm:presLayoutVars>
      </dgm:prSet>
      <dgm:spPr/>
      <dgm:t>
        <a:bodyPr/>
        <a:lstStyle/>
        <a:p>
          <a:endParaRPr lang="en-US"/>
        </a:p>
      </dgm:t>
    </dgm:pt>
    <dgm:pt modelId="{4711680E-184D-49D7-A7C5-4A635DC8D70D}" type="pres">
      <dgm:prSet presAssocID="{158696CC-AE9E-4A4C-9BF3-31F6692F449A}" presName="sibTrans" presStyleCnt="0"/>
      <dgm:spPr/>
      <dgm:t>
        <a:bodyPr/>
        <a:lstStyle/>
        <a:p>
          <a:pPr rtl="1"/>
          <a:endParaRPr lang="ar-IQ"/>
        </a:p>
      </dgm:t>
    </dgm:pt>
    <dgm:pt modelId="{5B69D308-A436-474B-AA9A-3F696FCE4E36}" type="pres">
      <dgm:prSet presAssocID="{3A3FACB7-F159-4D7B-AB26-B68F95500399}" presName="node" presStyleLbl="node1" presStyleIdx="7" presStyleCnt="8">
        <dgm:presLayoutVars>
          <dgm:bulletEnabled val="1"/>
        </dgm:presLayoutVars>
      </dgm:prSet>
      <dgm:spPr/>
      <dgm:t>
        <a:bodyPr/>
        <a:lstStyle/>
        <a:p>
          <a:endParaRPr lang="en-US"/>
        </a:p>
      </dgm:t>
    </dgm:pt>
  </dgm:ptLst>
  <dgm:cxnLst>
    <dgm:cxn modelId="{1EDC0612-299F-4F03-9C41-768581A5070C}" type="presOf" srcId="{C06365BA-E29D-4C20-9E0F-EF84A385EB5A}" destId="{A7CB5703-8462-4E0C-AC4E-D63E049C9DD9}" srcOrd="0" destOrd="0" presId="urn:microsoft.com/office/officeart/2005/8/layout/default#1"/>
    <dgm:cxn modelId="{29FAAF1A-B4CD-4447-AE14-024FA23B3F7B}" type="presOf" srcId="{C18BCA4E-22D2-4BCB-A836-3449633E6BDB}" destId="{497FF2F7-58FA-4C13-8422-0FCEEC7D0307}" srcOrd="0" destOrd="0" presId="urn:microsoft.com/office/officeart/2005/8/layout/default#1"/>
    <dgm:cxn modelId="{BE8A3356-87B3-4609-A8B5-DCF30BCA36B8}" srcId="{8FA519E5-9176-4FCF-8E50-28E98E957976}" destId="{1EFB354E-2EF7-4198-9AD1-1D8D8DBAAC65}" srcOrd="5" destOrd="0" parTransId="{4157925D-F7CD-4A64-9B4E-B31BAB32D94D}" sibTransId="{AE2C69BB-9B84-4CE6-9D23-9CDD96159795}"/>
    <dgm:cxn modelId="{7BF411B1-9B3E-494A-BF18-9188E9609E6F}" type="presOf" srcId="{3A3FACB7-F159-4D7B-AB26-B68F95500399}" destId="{5B69D308-A436-474B-AA9A-3F696FCE4E36}" srcOrd="0" destOrd="0" presId="urn:microsoft.com/office/officeart/2005/8/layout/default#1"/>
    <dgm:cxn modelId="{199F2652-1C88-47D6-A056-D7013B3C0983}" srcId="{8FA519E5-9176-4FCF-8E50-28E98E957976}" destId="{C18BCA4E-22D2-4BCB-A836-3449633E6BDB}" srcOrd="0" destOrd="0" parTransId="{8B91B560-171D-4E50-8583-58847B022AD6}" sibTransId="{C688B3E4-E6A8-4D8F-953C-131A35ADB01F}"/>
    <dgm:cxn modelId="{429BB41C-6BDF-4D49-B2B4-6D4F6B3DDBF9}" type="presOf" srcId="{B0FDB0C3-D6E9-4C56-A567-2DC953D85A2A}" destId="{1A0AF503-8748-4A55-8DAC-07EAD2357700}" srcOrd="0" destOrd="0" presId="urn:microsoft.com/office/officeart/2005/8/layout/default#1"/>
    <dgm:cxn modelId="{0EFE3424-9B86-4CCB-9D24-684BC33DA88E}" srcId="{8FA519E5-9176-4FCF-8E50-28E98E957976}" destId="{C06365BA-E29D-4C20-9E0F-EF84A385EB5A}" srcOrd="6" destOrd="0" parTransId="{D761CB5B-5857-41EB-B4B5-AB7A0173B84F}" sibTransId="{158696CC-AE9E-4A4C-9BF3-31F6692F449A}"/>
    <dgm:cxn modelId="{36B78D84-0FF7-4820-9D38-DE877B1FC3D6}" type="presOf" srcId="{8FA519E5-9176-4FCF-8E50-28E98E957976}" destId="{55AF3D8F-8F4F-4D8A-BD28-DDD791184995}" srcOrd="0" destOrd="0" presId="urn:microsoft.com/office/officeart/2005/8/layout/default#1"/>
    <dgm:cxn modelId="{93F47ACF-9BD3-4E78-AF84-A399FBAFD492}" type="presOf" srcId="{56B5DFCE-1DA3-44B5-9D54-F59AFC3EBCC9}" destId="{CBC71562-2A13-4768-AA55-871430D371CA}" srcOrd="0" destOrd="0" presId="urn:microsoft.com/office/officeart/2005/8/layout/default#1"/>
    <dgm:cxn modelId="{6FFEAB98-2B64-4DB0-A1FB-96B2230EA218}" srcId="{8FA519E5-9176-4FCF-8E50-28E98E957976}" destId="{1974DECE-7726-4EF7-BA68-AEB4545E0A7E}" srcOrd="2" destOrd="0" parTransId="{9D4E6972-19D6-4D4A-AE72-04EE8C5CE9A8}" sibTransId="{2BBA7A08-D8ED-4ECD-91DB-9CA4D50A232C}"/>
    <dgm:cxn modelId="{80FB3BA3-DF4F-416C-98E0-56D422D80A25}" srcId="{8FA519E5-9176-4FCF-8E50-28E98E957976}" destId="{56B5DFCE-1DA3-44B5-9D54-F59AFC3EBCC9}" srcOrd="1" destOrd="0" parTransId="{A63F78C4-0624-4F34-8F48-F4E2D0E60054}" sibTransId="{1FD20E89-EB8A-4086-9A82-3A832563BE44}"/>
    <dgm:cxn modelId="{170401C3-03EB-4952-92B3-E92660D12862}" type="presOf" srcId="{1974DECE-7726-4EF7-BA68-AEB4545E0A7E}" destId="{736FCB31-2202-4A03-B3A1-FA1E4E78FBC3}" srcOrd="0" destOrd="0" presId="urn:microsoft.com/office/officeart/2005/8/layout/default#1"/>
    <dgm:cxn modelId="{D20B9E81-0B11-421D-8D60-76325A61D309}" type="presOf" srcId="{5DCD4037-26F0-472E-9E81-902C70FAE0BF}" destId="{61646F1F-D5EE-47FD-A2A7-D6FB3D49938B}" srcOrd="0" destOrd="0" presId="urn:microsoft.com/office/officeart/2005/8/layout/default#1"/>
    <dgm:cxn modelId="{9EEDBB9F-D7A4-4F48-968C-B8389CCA15D8}" srcId="{8FA519E5-9176-4FCF-8E50-28E98E957976}" destId="{3A3FACB7-F159-4D7B-AB26-B68F95500399}" srcOrd="7" destOrd="0" parTransId="{5947E728-B83E-479E-8390-3EC10F59E1B8}" sibTransId="{85065968-2566-4B05-B6B6-BAACDCDD8AAA}"/>
    <dgm:cxn modelId="{02190EBC-BA7A-400C-8D3C-91D145445272}" srcId="{8FA519E5-9176-4FCF-8E50-28E98E957976}" destId="{B0FDB0C3-D6E9-4C56-A567-2DC953D85A2A}" srcOrd="4" destOrd="0" parTransId="{690BAD06-1351-489A-8380-DFB256C9EA0F}" sibTransId="{A9AFED4A-6987-42A7-919E-2C33DBF07153}"/>
    <dgm:cxn modelId="{3DFFC167-DB17-424B-ADB3-986E4C46006B}" type="presOf" srcId="{1EFB354E-2EF7-4198-9AD1-1D8D8DBAAC65}" destId="{61F4A1C7-C458-4BB4-AD0C-90F75CE0AAA8}" srcOrd="0" destOrd="0" presId="urn:microsoft.com/office/officeart/2005/8/layout/default#1"/>
    <dgm:cxn modelId="{F5FEB78E-1757-41A6-9414-816DCA2EEFD1}" srcId="{8FA519E5-9176-4FCF-8E50-28E98E957976}" destId="{5DCD4037-26F0-472E-9E81-902C70FAE0BF}" srcOrd="3" destOrd="0" parTransId="{F8E8CD00-81F7-4228-B835-751E5904EC85}" sibTransId="{1F08A7F3-8265-4075-8ED7-1BD51BD7D31C}"/>
    <dgm:cxn modelId="{89EF4047-09F5-467C-877D-55BDDD676FE2}" type="presParOf" srcId="{55AF3D8F-8F4F-4D8A-BD28-DDD791184995}" destId="{497FF2F7-58FA-4C13-8422-0FCEEC7D0307}" srcOrd="0" destOrd="0" presId="urn:microsoft.com/office/officeart/2005/8/layout/default#1"/>
    <dgm:cxn modelId="{BB8A1765-CD86-4C1C-A4CE-820867498C20}" type="presParOf" srcId="{55AF3D8F-8F4F-4D8A-BD28-DDD791184995}" destId="{1E237F19-7F1F-480F-91F6-11D9E18F5251}" srcOrd="1" destOrd="0" presId="urn:microsoft.com/office/officeart/2005/8/layout/default#1"/>
    <dgm:cxn modelId="{EA9FC817-E2DA-436D-8048-324A1DA6D81D}" type="presParOf" srcId="{55AF3D8F-8F4F-4D8A-BD28-DDD791184995}" destId="{CBC71562-2A13-4768-AA55-871430D371CA}" srcOrd="2" destOrd="0" presId="urn:microsoft.com/office/officeart/2005/8/layout/default#1"/>
    <dgm:cxn modelId="{7E4E569B-592A-4EEE-892D-256A9D7478CF}" type="presParOf" srcId="{55AF3D8F-8F4F-4D8A-BD28-DDD791184995}" destId="{9A7A144F-E7A7-496D-AF90-CE6C256ADE5D}" srcOrd="3" destOrd="0" presId="urn:microsoft.com/office/officeart/2005/8/layout/default#1"/>
    <dgm:cxn modelId="{B11C2055-36E2-4F25-8309-B7111133005F}" type="presParOf" srcId="{55AF3D8F-8F4F-4D8A-BD28-DDD791184995}" destId="{736FCB31-2202-4A03-B3A1-FA1E4E78FBC3}" srcOrd="4" destOrd="0" presId="urn:microsoft.com/office/officeart/2005/8/layout/default#1"/>
    <dgm:cxn modelId="{83F24B8A-FBFF-41EC-BFE1-F918A576044C}" type="presParOf" srcId="{55AF3D8F-8F4F-4D8A-BD28-DDD791184995}" destId="{ED48C24F-92A7-4DE0-83D3-BA7C77B3CE0A}" srcOrd="5" destOrd="0" presId="urn:microsoft.com/office/officeart/2005/8/layout/default#1"/>
    <dgm:cxn modelId="{F7E31401-47D4-4740-9A74-2061C56DE5C9}" type="presParOf" srcId="{55AF3D8F-8F4F-4D8A-BD28-DDD791184995}" destId="{61646F1F-D5EE-47FD-A2A7-D6FB3D49938B}" srcOrd="6" destOrd="0" presId="urn:microsoft.com/office/officeart/2005/8/layout/default#1"/>
    <dgm:cxn modelId="{AFCD9B4E-4E22-48F8-9683-1F5A0B7818E3}" type="presParOf" srcId="{55AF3D8F-8F4F-4D8A-BD28-DDD791184995}" destId="{667DFA73-41BD-4C87-A15C-75DE1134CB18}" srcOrd="7" destOrd="0" presId="urn:microsoft.com/office/officeart/2005/8/layout/default#1"/>
    <dgm:cxn modelId="{46DD1C7B-5EFD-469D-B846-5E0D24AA354F}" type="presParOf" srcId="{55AF3D8F-8F4F-4D8A-BD28-DDD791184995}" destId="{1A0AF503-8748-4A55-8DAC-07EAD2357700}" srcOrd="8" destOrd="0" presId="urn:microsoft.com/office/officeart/2005/8/layout/default#1"/>
    <dgm:cxn modelId="{AA840E85-F46F-413D-A0A9-E75F9D7E0D2A}" type="presParOf" srcId="{55AF3D8F-8F4F-4D8A-BD28-DDD791184995}" destId="{8F332D1C-E825-4E0B-A797-449313A5423D}" srcOrd="9" destOrd="0" presId="urn:microsoft.com/office/officeart/2005/8/layout/default#1"/>
    <dgm:cxn modelId="{DCB60F54-8230-4949-90AE-672F3C0284E6}" type="presParOf" srcId="{55AF3D8F-8F4F-4D8A-BD28-DDD791184995}" destId="{61F4A1C7-C458-4BB4-AD0C-90F75CE0AAA8}" srcOrd="10" destOrd="0" presId="urn:microsoft.com/office/officeart/2005/8/layout/default#1"/>
    <dgm:cxn modelId="{E42D6A09-B58E-4E24-8A12-3419F4D55547}" type="presParOf" srcId="{55AF3D8F-8F4F-4D8A-BD28-DDD791184995}" destId="{7A4F2291-1BA9-4821-87F1-DBF2248BE7A2}" srcOrd="11" destOrd="0" presId="urn:microsoft.com/office/officeart/2005/8/layout/default#1"/>
    <dgm:cxn modelId="{EDCC73FB-14A6-4BDC-8999-3CE6D37354DD}" type="presParOf" srcId="{55AF3D8F-8F4F-4D8A-BD28-DDD791184995}" destId="{A7CB5703-8462-4E0C-AC4E-D63E049C9DD9}" srcOrd="12" destOrd="0" presId="urn:microsoft.com/office/officeart/2005/8/layout/default#1"/>
    <dgm:cxn modelId="{96F89F08-36ED-41FD-81DF-E02DADDA4E5B}" type="presParOf" srcId="{55AF3D8F-8F4F-4D8A-BD28-DDD791184995}" destId="{4711680E-184D-49D7-A7C5-4A635DC8D70D}" srcOrd="13" destOrd="0" presId="urn:microsoft.com/office/officeart/2005/8/layout/default#1"/>
    <dgm:cxn modelId="{7F148505-CF71-4E9D-9D59-08987E4B843A}" type="presParOf" srcId="{55AF3D8F-8F4F-4D8A-BD28-DDD791184995}" destId="{5B69D308-A436-474B-AA9A-3F696FCE4E36}"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3BDA0-6631-4A39-BA6F-D3A06BC5A356}" type="doc">
      <dgm:prSet loTypeId="urn:microsoft.com/office/officeart/2005/8/layout/vProcess5" loCatId="process" qsTypeId="urn:microsoft.com/office/officeart/2005/8/quickstyle/3d2" qsCatId="3D" csTypeId="urn:microsoft.com/office/officeart/2005/8/colors/colorful5" csCatId="colorful" phldr="1"/>
      <dgm:spPr/>
      <dgm:t>
        <a:bodyPr/>
        <a:lstStyle/>
        <a:p>
          <a:endParaRPr lang="en-US"/>
        </a:p>
      </dgm:t>
    </dgm:pt>
    <dgm:pt modelId="{0B9C6816-CDF3-482E-80DA-4B3833501E37}">
      <dgm:prSet phldrT="[Text]"/>
      <dgm:spPr/>
      <dgm:t>
        <a:bodyPr/>
        <a:lstStyle/>
        <a:p>
          <a:r>
            <a:rPr lang="en-US" b="1" i="1" dirty="0" smtClean="0">
              <a:solidFill>
                <a:schemeClr val="tx1"/>
              </a:solidFill>
              <a:latin typeface="Cambria" pitchFamily="18" charset="0"/>
            </a:rPr>
            <a:t>NON-PHARMACOTHERAPY</a:t>
          </a:r>
          <a:endParaRPr lang="en-US" b="1" i="1" dirty="0">
            <a:solidFill>
              <a:schemeClr val="tx1"/>
            </a:solidFill>
            <a:latin typeface="Cambria" pitchFamily="18" charset="0"/>
          </a:endParaRPr>
        </a:p>
      </dgm:t>
    </dgm:pt>
    <dgm:pt modelId="{885B5632-0E28-49CA-8C49-C2CDB02F610A}" type="parTrans" cxnId="{E2E2BB35-8F15-44F2-93C1-B416D9F9586E}">
      <dgm:prSet/>
      <dgm:spPr/>
      <dgm:t>
        <a:bodyPr/>
        <a:lstStyle/>
        <a:p>
          <a:endParaRPr lang="en-US" b="1" i="1" dirty="0">
            <a:solidFill>
              <a:schemeClr val="tx1"/>
            </a:solidFill>
            <a:latin typeface="Cambria" pitchFamily="18" charset="0"/>
          </a:endParaRPr>
        </a:p>
      </dgm:t>
    </dgm:pt>
    <dgm:pt modelId="{71942A4F-F27E-4805-949F-19F7A0167767}" type="sibTrans" cxnId="{E2E2BB35-8F15-44F2-93C1-B416D9F9586E}">
      <dgm:prSet/>
      <dgm:spPr/>
      <dgm:t>
        <a:bodyPr/>
        <a:lstStyle/>
        <a:p>
          <a:endParaRPr lang="en-US" b="1" i="1" dirty="0">
            <a:solidFill>
              <a:schemeClr val="tx1"/>
            </a:solidFill>
            <a:latin typeface="Cambria" pitchFamily="18" charset="0"/>
          </a:endParaRPr>
        </a:p>
      </dgm:t>
    </dgm:pt>
    <dgm:pt modelId="{B63A09C8-F686-483D-8B12-413589313516}">
      <dgm:prSet phldrT="[Text]"/>
      <dgm:spPr>
        <a:solidFill>
          <a:schemeClr val="accent5"/>
        </a:solidFill>
      </dgm:spPr>
      <dgm:t>
        <a:bodyPr/>
        <a:lstStyle/>
        <a:p>
          <a:r>
            <a:rPr lang="en-US" b="1" i="1" dirty="0" smtClean="0">
              <a:solidFill>
                <a:schemeClr val="tx1"/>
              </a:solidFill>
              <a:latin typeface="Cambria" pitchFamily="18" charset="0"/>
            </a:rPr>
            <a:t>PHARMACOTHERAPY</a:t>
          </a:r>
          <a:endParaRPr lang="en-US" b="1" i="1" dirty="0">
            <a:solidFill>
              <a:schemeClr val="tx1"/>
            </a:solidFill>
            <a:latin typeface="Cambria" pitchFamily="18" charset="0"/>
          </a:endParaRPr>
        </a:p>
      </dgm:t>
    </dgm:pt>
    <dgm:pt modelId="{57AC8456-771C-4B21-ADD0-A48A0D61F66A}" type="parTrans" cxnId="{F1DE4C84-6BDC-4B05-975E-94FEBFBD4B2E}">
      <dgm:prSet/>
      <dgm:spPr/>
      <dgm:t>
        <a:bodyPr/>
        <a:lstStyle/>
        <a:p>
          <a:endParaRPr lang="en-US" b="1" i="1" dirty="0">
            <a:solidFill>
              <a:schemeClr val="tx1"/>
            </a:solidFill>
            <a:latin typeface="Cambria" pitchFamily="18" charset="0"/>
          </a:endParaRPr>
        </a:p>
      </dgm:t>
    </dgm:pt>
    <dgm:pt modelId="{12F92C22-D50D-4948-8B3B-52D2B0D39786}" type="sibTrans" cxnId="{F1DE4C84-6BDC-4B05-975E-94FEBFBD4B2E}">
      <dgm:prSet/>
      <dgm:spPr/>
      <dgm:t>
        <a:bodyPr/>
        <a:lstStyle/>
        <a:p>
          <a:endParaRPr lang="en-US" b="1" i="1" dirty="0">
            <a:solidFill>
              <a:schemeClr val="tx1"/>
            </a:solidFill>
            <a:latin typeface="Cambria" pitchFamily="18" charset="0"/>
          </a:endParaRPr>
        </a:p>
      </dgm:t>
    </dgm:pt>
    <dgm:pt modelId="{E73C8F98-E1E1-42AD-9E41-8C13A616F310}">
      <dgm:prSet phldrT="[Text]"/>
      <dgm:spPr>
        <a:solidFill>
          <a:schemeClr val="tx2">
            <a:lumMod val="60000"/>
            <a:lumOff val="40000"/>
          </a:schemeClr>
        </a:solidFill>
      </dgm:spPr>
      <dgm:t>
        <a:bodyPr/>
        <a:lstStyle/>
        <a:p>
          <a:r>
            <a:rPr lang="en-US" b="1" i="1" dirty="0" smtClean="0">
              <a:solidFill>
                <a:schemeClr val="tx1"/>
              </a:solidFill>
              <a:latin typeface="Cambria" pitchFamily="18" charset="0"/>
            </a:rPr>
            <a:t>SURGICAL INTERVENTIONS</a:t>
          </a:r>
          <a:endParaRPr lang="en-US" b="1" i="1" dirty="0">
            <a:solidFill>
              <a:schemeClr val="tx1"/>
            </a:solidFill>
            <a:latin typeface="Cambria" pitchFamily="18" charset="0"/>
          </a:endParaRPr>
        </a:p>
      </dgm:t>
    </dgm:pt>
    <dgm:pt modelId="{09454784-FC94-4E6C-9ADA-8122FFB9C5D7}" type="parTrans" cxnId="{20D3B5D9-8FC2-4A49-80CC-F8EB40ECF13F}">
      <dgm:prSet/>
      <dgm:spPr/>
      <dgm:t>
        <a:bodyPr/>
        <a:lstStyle/>
        <a:p>
          <a:endParaRPr lang="en-US" b="1" i="1" dirty="0">
            <a:solidFill>
              <a:schemeClr val="tx1"/>
            </a:solidFill>
            <a:latin typeface="Cambria" pitchFamily="18" charset="0"/>
          </a:endParaRPr>
        </a:p>
      </dgm:t>
    </dgm:pt>
    <dgm:pt modelId="{63F5AB13-F6DE-41A8-87E6-9BD900DF0901}" type="sibTrans" cxnId="{20D3B5D9-8FC2-4A49-80CC-F8EB40ECF13F}">
      <dgm:prSet/>
      <dgm:spPr/>
      <dgm:t>
        <a:bodyPr/>
        <a:lstStyle/>
        <a:p>
          <a:endParaRPr lang="en-US" b="1" i="1" dirty="0">
            <a:solidFill>
              <a:schemeClr val="tx1"/>
            </a:solidFill>
            <a:latin typeface="Cambria" pitchFamily="18" charset="0"/>
          </a:endParaRPr>
        </a:p>
      </dgm:t>
    </dgm:pt>
    <dgm:pt modelId="{48DD5557-D6BC-4C59-A974-BB02CD6493E0}" type="pres">
      <dgm:prSet presAssocID="{24A3BDA0-6631-4A39-BA6F-D3A06BC5A356}" presName="outerComposite" presStyleCnt="0">
        <dgm:presLayoutVars>
          <dgm:chMax val="5"/>
          <dgm:dir/>
          <dgm:resizeHandles val="exact"/>
        </dgm:presLayoutVars>
      </dgm:prSet>
      <dgm:spPr/>
      <dgm:t>
        <a:bodyPr/>
        <a:lstStyle/>
        <a:p>
          <a:endParaRPr lang="en-US"/>
        </a:p>
      </dgm:t>
    </dgm:pt>
    <dgm:pt modelId="{70F621D5-D491-477F-AC3D-9CF1CAC42B15}" type="pres">
      <dgm:prSet presAssocID="{24A3BDA0-6631-4A39-BA6F-D3A06BC5A356}" presName="dummyMaxCanvas" presStyleCnt="0">
        <dgm:presLayoutVars/>
      </dgm:prSet>
      <dgm:spPr/>
      <dgm:t>
        <a:bodyPr/>
        <a:lstStyle/>
        <a:p>
          <a:pPr rtl="1"/>
          <a:endParaRPr lang="ar-IQ"/>
        </a:p>
      </dgm:t>
    </dgm:pt>
    <dgm:pt modelId="{64DAC3B8-5038-47D4-B384-9BA2692076A0}" type="pres">
      <dgm:prSet presAssocID="{24A3BDA0-6631-4A39-BA6F-D3A06BC5A356}" presName="ThreeNodes_1" presStyleLbl="node1" presStyleIdx="0" presStyleCnt="3">
        <dgm:presLayoutVars>
          <dgm:bulletEnabled val="1"/>
        </dgm:presLayoutVars>
      </dgm:prSet>
      <dgm:spPr/>
      <dgm:t>
        <a:bodyPr/>
        <a:lstStyle/>
        <a:p>
          <a:endParaRPr lang="en-US"/>
        </a:p>
      </dgm:t>
    </dgm:pt>
    <dgm:pt modelId="{54216DCC-5D55-4A4A-989F-BEF0377C3A51}" type="pres">
      <dgm:prSet presAssocID="{24A3BDA0-6631-4A39-BA6F-D3A06BC5A356}" presName="ThreeNodes_2" presStyleLbl="node1" presStyleIdx="1" presStyleCnt="3">
        <dgm:presLayoutVars>
          <dgm:bulletEnabled val="1"/>
        </dgm:presLayoutVars>
      </dgm:prSet>
      <dgm:spPr/>
      <dgm:t>
        <a:bodyPr/>
        <a:lstStyle/>
        <a:p>
          <a:endParaRPr lang="en-US"/>
        </a:p>
      </dgm:t>
    </dgm:pt>
    <dgm:pt modelId="{0C13A74D-55C0-4715-A82A-4C0067CF3118}" type="pres">
      <dgm:prSet presAssocID="{24A3BDA0-6631-4A39-BA6F-D3A06BC5A356}" presName="ThreeNodes_3" presStyleLbl="node1" presStyleIdx="2" presStyleCnt="3">
        <dgm:presLayoutVars>
          <dgm:bulletEnabled val="1"/>
        </dgm:presLayoutVars>
      </dgm:prSet>
      <dgm:spPr/>
      <dgm:t>
        <a:bodyPr/>
        <a:lstStyle/>
        <a:p>
          <a:endParaRPr lang="en-US"/>
        </a:p>
      </dgm:t>
    </dgm:pt>
    <dgm:pt modelId="{CE98A802-53DD-413A-A502-386DC95A731B}" type="pres">
      <dgm:prSet presAssocID="{24A3BDA0-6631-4A39-BA6F-D3A06BC5A356}" presName="ThreeConn_1-2" presStyleLbl="fgAccFollowNode1" presStyleIdx="0" presStyleCnt="2">
        <dgm:presLayoutVars>
          <dgm:bulletEnabled val="1"/>
        </dgm:presLayoutVars>
      </dgm:prSet>
      <dgm:spPr/>
      <dgm:t>
        <a:bodyPr/>
        <a:lstStyle/>
        <a:p>
          <a:endParaRPr lang="en-US"/>
        </a:p>
      </dgm:t>
    </dgm:pt>
    <dgm:pt modelId="{8373D3C7-0EBA-4479-87E0-B423B7AC2590}" type="pres">
      <dgm:prSet presAssocID="{24A3BDA0-6631-4A39-BA6F-D3A06BC5A356}" presName="ThreeConn_2-3" presStyleLbl="fgAccFollowNode1" presStyleIdx="1" presStyleCnt="2">
        <dgm:presLayoutVars>
          <dgm:bulletEnabled val="1"/>
        </dgm:presLayoutVars>
      </dgm:prSet>
      <dgm:spPr/>
      <dgm:t>
        <a:bodyPr/>
        <a:lstStyle/>
        <a:p>
          <a:endParaRPr lang="en-US"/>
        </a:p>
      </dgm:t>
    </dgm:pt>
    <dgm:pt modelId="{96686987-A788-49CE-B987-019D55A3057B}" type="pres">
      <dgm:prSet presAssocID="{24A3BDA0-6631-4A39-BA6F-D3A06BC5A356}" presName="ThreeNodes_1_text" presStyleLbl="node1" presStyleIdx="2" presStyleCnt="3">
        <dgm:presLayoutVars>
          <dgm:bulletEnabled val="1"/>
        </dgm:presLayoutVars>
      </dgm:prSet>
      <dgm:spPr/>
      <dgm:t>
        <a:bodyPr/>
        <a:lstStyle/>
        <a:p>
          <a:endParaRPr lang="en-US"/>
        </a:p>
      </dgm:t>
    </dgm:pt>
    <dgm:pt modelId="{ADF86920-E5CC-4B7A-80EB-97ED56239BA6}" type="pres">
      <dgm:prSet presAssocID="{24A3BDA0-6631-4A39-BA6F-D3A06BC5A356}" presName="ThreeNodes_2_text" presStyleLbl="node1" presStyleIdx="2" presStyleCnt="3">
        <dgm:presLayoutVars>
          <dgm:bulletEnabled val="1"/>
        </dgm:presLayoutVars>
      </dgm:prSet>
      <dgm:spPr/>
      <dgm:t>
        <a:bodyPr/>
        <a:lstStyle/>
        <a:p>
          <a:endParaRPr lang="en-US"/>
        </a:p>
      </dgm:t>
    </dgm:pt>
    <dgm:pt modelId="{25650CB9-3B34-4E56-97CC-06B283B4ED2C}" type="pres">
      <dgm:prSet presAssocID="{24A3BDA0-6631-4A39-BA6F-D3A06BC5A356}" presName="ThreeNodes_3_text" presStyleLbl="node1" presStyleIdx="2" presStyleCnt="3">
        <dgm:presLayoutVars>
          <dgm:bulletEnabled val="1"/>
        </dgm:presLayoutVars>
      </dgm:prSet>
      <dgm:spPr/>
      <dgm:t>
        <a:bodyPr/>
        <a:lstStyle/>
        <a:p>
          <a:endParaRPr lang="en-US"/>
        </a:p>
      </dgm:t>
    </dgm:pt>
  </dgm:ptLst>
  <dgm:cxnLst>
    <dgm:cxn modelId="{206D17A8-5AAE-4BCC-97C6-C6DCBDD0AFCE}" type="presOf" srcId="{B63A09C8-F686-483D-8B12-413589313516}" destId="{ADF86920-E5CC-4B7A-80EB-97ED56239BA6}" srcOrd="1" destOrd="0" presId="urn:microsoft.com/office/officeart/2005/8/layout/vProcess5"/>
    <dgm:cxn modelId="{5E046903-0AD5-48D9-A71E-8490D2592E2C}" type="presOf" srcId="{B63A09C8-F686-483D-8B12-413589313516}" destId="{54216DCC-5D55-4A4A-989F-BEF0377C3A51}" srcOrd="0" destOrd="0" presId="urn:microsoft.com/office/officeart/2005/8/layout/vProcess5"/>
    <dgm:cxn modelId="{00C7C29E-82D3-4B75-8951-DD7B4F8C805E}" type="presOf" srcId="{12F92C22-D50D-4948-8B3B-52D2B0D39786}" destId="{8373D3C7-0EBA-4479-87E0-B423B7AC2590}" srcOrd="0" destOrd="0" presId="urn:microsoft.com/office/officeart/2005/8/layout/vProcess5"/>
    <dgm:cxn modelId="{61A72FD4-FF23-411F-AAD2-8B979420E48D}" type="presOf" srcId="{24A3BDA0-6631-4A39-BA6F-D3A06BC5A356}" destId="{48DD5557-D6BC-4C59-A974-BB02CD6493E0}" srcOrd="0" destOrd="0" presId="urn:microsoft.com/office/officeart/2005/8/layout/vProcess5"/>
    <dgm:cxn modelId="{20D3B5D9-8FC2-4A49-80CC-F8EB40ECF13F}" srcId="{24A3BDA0-6631-4A39-BA6F-D3A06BC5A356}" destId="{E73C8F98-E1E1-42AD-9E41-8C13A616F310}" srcOrd="2" destOrd="0" parTransId="{09454784-FC94-4E6C-9ADA-8122FFB9C5D7}" sibTransId="{63F5AB13-F6DE-41A8-87E6-9BD900DF0901}"/>
    <dgm:cxn modelId="{8ECF9843-F97E-4FA4-8576-0ADD4D39397D}" type="presOf" srcId="{E73C8F98-E1E1-42AD-9E41-8C13A616F310}" destId="{25650CB9-3B34-4E56-97CC-06B283B4ED2C}" srcOrd="1" destOrd="0" presId="urn:microsoft.com/office/officeart/2005/8/layout/vProcess5"/>
    <dgm:cxn modelId="{F1DE4C84-6BDC-4B05-975E-94FEBFBD4B2E}" srcId="{24A3BDA0-6631-4A39-BA6F-D3A06BC5A356}" destId="{B63A09C8-F686-483D-8B12-413589313516}" srcOrd="1" destOrd="0" parTransId="{57AC8456-771C-4B21-ADD0-A48A0D61F66A}" sibTransId="{12F92C22-D50D-4948-8B3B-52D2B0D39786}"/>
    <dgm:cxn modelId="{03B3F776-5649-4A5F-B7E5-3116F6177A31}" type="presOf" srcId="{71942A4F-F27E-4805-949F-19F7A0167767}" destId="{CE98A802-53DD-413A-A502-386DC95A731B}" srcOrd="0" destOrd="0" presId="urn:microsoft.com/office/officeart/2005/8/layout/vProcess5"/>
    <dgm:cxn modelId="{E2E2BB35-8F15-44F2-93C1-B416D9F9586E}" srcId="{24A3BDA0-6631-4A39-BA6F-D3A06BC5A356}" destId="{0B9C6816-CDF3-482E-80DA-4B3833501E37}" srcOrd="0" destOrd="0" parTransId="{885B5632-0E28-49CA-8C49-C2CDB02F610A}" sibTransId="{71942A4F-F27E-4805-949F-19F7A0167767}"/>
    <dgm:cxn modelId="{63CAF11B-9D93-4941-9D29-52D344F2DAC1}" type="presOf" srcId="{E73C8F98-E1E1-42AD-9E41-8C13A616F310}" destId="{0C13A74D-55C0-4715-A82A-4C0067CF3118}" srcOrd="0" destOrd="0" presId="urn:microsoft.com/office/officeart/2005/8/layout/vProcess5"/>
    <dgm:cxn modelId="{E1B2FD26-E3E4-4BBE-9DCA-065158E2330A}" type="presOf" srcId="{0B9C6816-CDF3-482E-80DA-4B3833501E37}" destId="{96686987-A788-49CE-B987-019D55A3057B}" srcOrd="1" destOrd="0" presId="urn:microsoft.com/office/officeart/2005/8/layout/vProcess5"/>
    <dgm:cxn modelId="{7024B958-EC76-4D5F-A176-7A170DD323FA}" type="presOf" srcId="{0B9C6816-CDF3-482E-80DA-4B3833501E37}" destId="{64DAC3B8-5038-47D4-B384-9BA2692076A0}" srcOrd="0" destOrd="0" presId="urn:microsoft.com/office/officeart/2005/8/layout/vProcess5"/>
    <dgm:cxn modelId="{E24244B6-647F-4260-A28E-AD460E0D7C66}" type="presParOf" srcId="{48DD5557-D6BC-4C59-A974-BB02CD6493E0}" destId="{70F621D5-D491-477F-AC3D-9CF1CAC42B15}" srcOrd="0" destOrd="0" presId="urn:microsoft.com/office/officeart/2005/8/layout/vProcess5"/>
    <dgm:cxn modelId="{96FF08D9-C813-4487-9A43-85599141D6BB}" type="presParOf" srcId="{48DD5557-D6BC-4C59-A974-BB02CD6493E0}" destId="{64DAC3B8-5038-47D4-B384-9BA2692076A0}" srcOrd="1" destOrd="0" presId="urn:microsoft.com/office/officeart/2005/8/layout/vProcess5"/>
    <dgm:cxn modelId="{83A9FED5-78F4-4874-BE90-A68CB1896092}" type="presParOf" srcId="{48DD5557-D6BC-4C59-A974-BB02CD6493E0}" destId="{54216DCC-5D55-4A4A-989F-BEF0377C3A51}" srcOrd="2" destOrd="0" presId="urn:microsoft.com/office/officeart/2005/8/layout/vProcess5"/>
    <dgm:cxn modelId="{9E73007F-0385-41AF-9126-F3418D685A37}" type="presParOf" srcId="{48DD5557-D6BC-4C59-A974-BB02CD6493E0}" destId="{0C13A74D-55C0-4715-A82A-4C0067CF3118}" srcOrd="3" destOrd="0" presId="urn:microsoft.com/office/officeart/2005/8/layout/vProcess5"/>
    <dgm:cxn modelId="{8C3E0853-24B3-4860-994B-F0FE8A9F07BB}" type="presParOf" srcId="{48DD5557-D6BC-4C59-A974-BB02CD6493E0}" destId="{CE98A802-53DD-413A-A502-386DC95A731B}" srcOrd="4" destOrd="0" presId="urn:microsoft.com/office/officeart/2005/8/layout/vProcess5"/>
    <dgm:cxn modelId="{F213392F-5454-4377-988C-2BFAF19AB94B}" type="presParOf" srcId="{48DD5557-D6BC-4C59-A974-BB02CD6493E0}" destId="{8373D3C7-0EBA-4479-87E0-B423B7AC2590}" srcOrd="5" destOrd="0" presId="urn:microsoft.com/office/officeart/2005/8/layout/vProcess5"/>
    <dgm:cxn modelId="{5464BF57-B9F6-47C7-ACAF-79F5D9AA05B4}" type="presParOf" srcId="{48DD5557-D6BC-4C59-A974-BB02CD6493E0}" destId="{96686987-A788-49CE-B987-019D55A3057B}" srcOrd="6" destOrd="0" presId="urn:microsoft.com/office/officeart/2005/8/layout/vProcess5"/>
    <dgm:cxn modelId="{C49AA184-0319-491A-A342-FE72A12220C1}" type="presParOf" srcId="{48DD5557-D6BC-4C59-A974-BB02CD6493E0}" destId="{ADF86920-E5CC-4B7A-80EB-97ED56239BA6}" srcOrd="7" destOrd="0" presId="urn:microsoft.com/office/officeart/2005/8/layout/vProcess5"/>
    <dgm:cxn modelId="{F15178A6-BA54-4045-B97F-B8F8D778D1B8}" type="presParOf" srcId="{48DD5557-D6BC-4C59-A974-BB02CD6493E0}" destId="{25650CB9-3B34-4E56-97CC-06B283B4ED2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FF2F7-58FA-4C13-8422-0FCEEC7D0307}">
      <dsp:nvSpPr>
        <dsp:cNvPr id="0" name=""/>
        <dsp:cNvSpPr/>
      </dsp:nvSpPr>
      <dsp:spPr>
        <a:xfrm>
          <a:off x="171449" y="1736"/>
          <a:ext cx="2750343" cy="1650206"/>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dirty="0" smtClean="0">
              <a:latin typeface="Cambria" pitchFamily="18" charset="0"/>
            </a:rPr>
            <a:t>DEVELOPMENTAL</a:t>
          </a:r>
        </a:p>
        <a:p>
          <a:pPr lvl="0" algn="ctr" defTabSz="800100">
            <a:lnSpc>
              <a:spcPct val="90000"/>
            </a:lnSpc>
            <a:spcBef>
              <a:spcPct val="0"/>
            </a:spcBef>
            <a:spcAft>
              <a:spcPct val="35000"/>
            </a:spcAft>
          </a:pPr>
          <a:r>
            <a:rPr lang="en-US" sz="1800" b="1" i="1" kern="1200" dirty="0" smtClean="0">
              <a:latin typeface="Cambria" pitchFamily="18" charset="0"/>
            </a:rPr>
            <a:t>*HIP DYSPLASIA</a:t>
          </a:r>
          <a:endParaRPr lang="en-US" sz="1800" b="1" i="1" kern="1200" dirty="0">
            <a:latin typeface="Cambria" pitchFamily="18" charset="0"/>
          </a:endParaRPr>
        </a:p>
      </dsp:txBody>
      <dsp:txXfrm>
        <a:off x="171449" y="1736"/>
        <a:ext cx="2750343" cy="1650206"/>
      </dsp:txXfrm>
    </dsp:sp>
    <dsp:sp modelId="{CBC71562-2A13-4768-AA55-871430D371CA}">
      <dsp:nvSpPr>
        <dsp:cNvPr id="0" name=""/>
        <dsp:cNvSpPr/>
      </dsp:nvSpPr>
      <dsp:spPr>
        <a:xfrm>
          <a:off x="3196828" y="1736"/>
          <a:ext cx="2750343" cy="1650206"/>
        </a:xfrm>
        <a:prstGeom prst="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smtClean="0">
              <a:latin typeface="Cambria" pitchFamily="18" charset="0"/>
            </a:rPr>
            <a:t>ENDOCRINE</a:t>
          </a:r>
        </a:p>
        <a:p>
          <a:pPr lvl="0" algn="ctr" defTabSz="800100">
            <a:lnSpc>
              <a:spcPct val="90000"/>
            </a:lnSpc>
            <a:spcBef>
              <a:spcPct val="0"/>
            </a:spcBef>
            <a:spcAft>
              <a:spcPct val="35000"/>
            </a:spcAft>
          </a:pPr>
          <a:r>
            <a:rPr lang="en-US" sz="1800" b="1" i="1" kern="1200" smtClean="0">
              <a:latin typeface="Cambria" pitchFamily="18" charset="0"/>
            </a:rPr>
            <a:t>*ACROMEGALY</a:t>
          </a:r>
          <a:endParaRPr lang="en-US" sz="1800" b="1" i="1" kern="1200" dirty="0">
            <a:latin typeface="Cambria" pitchFamily="18" charset="0"/>
          </a:endParaRPr>
        </a:p>
      </dsp:txBody>
      <dsp:txXfrm>
        <a:off x="3196828" y="1736"/>
        <a:ext cx="2750343" cy="1650206"/>
      </dsp:txXfrm>
    </dsp:sp>
    <dsp:sp modelId="{736FCB31-2202-4A03-B3A1-FA1E4E78FBC3}">
      <dsp:nvSpPr>
        <dsp:cNvPr id="0" name=""/>
        <dsp:cNvSpPr/>
      </dsp:nvSpPr>
      <dsp:spPr>
        <a:xfrm>
          <a:off x="6222206" y="1736"/>
          <a:ext cx="2750343" cy="1650206"/>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dirty="0" smtClean="0">
              <a:latin typeface="Cambria" pitchFamily="18" charset="0"/>
            </a:rPr>
            <a:t>TRAUMATIC</a:t>
          </a:r>
        </a:p>
        <a:p>
          <a:pPr lvl="0" algn="ctr" defTabSz="800100">
            <a:lnSpc>
              <a:spcPct val="90000"/>
            </a:lnSpc>
            <a:spcBef>
              <a:spcPct val="0"/>
            </a:spcBef>
            <a:spcAft>
              <a:spcPct val="35000"/>
            </a:spcAft>
          </a:pPr>
          <a:r>
            <a:rPr lang="en-US" sz="1800" b="1" i="1" kern="1200" dirty="0" smtClean="0">
              <a:latin typeface="Cambria" pitchFamily="18" charset="0"/>
            </a:rPr>
            <a:t>*INTRA-ARTICULAR FRACTURE</a:t>
          </a:r>
        </a:p>
        <a:p>
          <a:pPr lvl="0" algn="ctr" defTabSz="800100">
            <a:lnSpc>
              <a:spcPct val="90000"/>
            </a:lnSpc>
            <a:spcBef>
              <a:spcPct val="0"/>
            </a:spcBef>
            <a:spcAft>
              <a:spcPct val="35000"/>
            </a:spcAft>
          </a:pPr>
          <a:r>
            <a:rPr lang="en-US" sz="1800" b="1" i="1" kern="1200" dirty="0" smtClean="0">
              <a:latin typeface="Cambria" pitchFamily="18" charset="0"/>
            </a:rPr>
            <a:t>*OCCUPATIONAL</a:t>
          </a:r>
        </a:p>
        <a:p>
          <a:pPr lvl="0" algn="ctr" defTabSz="800100">
            <a:lnSpc>
              <a:spcPct val="90000"/>
            </a:lnSpc>
            <a:spcBef>
              <a:spcPct val="0"/>
            </a:spcBef>
            <a:spcAft>
              <a:spcPct val="35000"/>
            </a:spcAft>
          </a:pPr>
          <a:r>
            <a:rPr lang="en-US" sz="1800" b="1" i="1" kern="1200" dirty="0" smtClean="0">
              <a:latin typeface="Cambria" pitchFamily="18" charset="0"/>
            </a:rPr>
            <a:t>*MENISECTOMY</a:t>
          </a:r>
          <a:endParaRPr lang="en-US" sz="1800" b="1" i="1" kern="1200" dirty="0">
            <a:latin typeface="Cambria" pitchFamily="18" charset="0"/>
          </a:endParaRPr>
        </a:p>
      </dsp:txBody>
      <dsp:txXfrm>
        <a:off x="6222206" y="1736"/>
        <a:ext cx="2750343" cy="1650206"/>
      </dsp:txXfrm>
    </dsp:sp>
    <dsp:sp modelId="{61646F1F-D5EE-47FD-A2A7-D6FB3D49938B}">
      <dsp:nvSpPr>
        <dsp:cNvPr id="0" name=""/>
        <dsp:cNvSpPr/>
      </dsp:nvSpPr>
      <dsp:spPr>
        <a:xfrm>
          <a:off x="171449" y="1926976"/>
          <a:ext cx="2750343" cy="1650206"/>
        </a:xfrm>
        <a:prstGeom prst="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smtClean="0">
              <a:latin typeface="Cambria" pitchFamily="18" charset="0"/>
            </a:rPr>
            <a:t>INFLAMMATION</a:t>
          </a:r>
        </a:p>
        <a:p>
          <a:pPr lvl="0" algn="ctr" defTabSz="800100">
            <a:lnSpc>
              <a:spcPct val="90000"/>
            </a:lnSpc>
            <a:spcBef>
              <a:spcPct val="0"/>
            </a:spcBef>
            <a:spcAft>
              <a:spcPct val="35000"/>
            </a:spcAft>
          </a:pPr>
          <a:r>
            <a:rPr lang="en-US" sz="1800" b="1" i="1" kern="1200" smtClean="0">
              <a:latin typeface="Cambria" pitchFamily="18" charset="0"/>
            </a:rPr>
            <a:t>*RA</a:t>
          </a:r>
        </a:p>
        <a:p>
          <a:pPr lvl="0" algn="ctr" defTabSz="800100">
            <a:lnSpc>
              <a:spcPct val="90000"/>
            </a:lnSpc>
            <a:spcBef>
              <a:spcPct val="0"/>
            </a:spcBef>
            <a:spcAft>
              <a:spcPct val="35000"/>
            </a:spcAft>
          </a:pPr>
          <a:r>
            <a:rPr lang="en-US" sz="1800" b="1" i="1" kern="1200" smtClean="0">
              <a:latin typeface="Cambria" pitchFamily="18" charset="0"/>
            </a:rPr>
            <a:t>*GOUT</a:t>
          </a:r>
        </a:p>
        <a:p>
          <a:pPr lvl="0" algn="ctr" defTabSz="800100">
            <a:lnSpc>
              <a:spcPct val="90000"/>
            </a:lnSpc>
            <a:spcBef>
              <a:spcPct val="0"/>
            </a:spcBef>
            <a:spcAft>
              <a:spcPct val="35000"/>
            </a:spcAft>
          </a:pPr>
          <a:r>
            <a:rPr lang="en-US" sz="1800" b="1" i="1" kern="1200" smtClean="0">
              <a:latin typeface="Cambria" pitchFamily="18" charset="0"/>
            </a:rPr>
            <a:t>*SEPTIC ARTHRITIS</a:t>
          </a:r>
          <a:endParaRPr lang="en-US" sz="1800" b="1" i="1" kern="1200" dirty="0">
            <a:latin typeface="Cambria" pitchFamily="18" charset="0"/>
          </a:endParaRPr>
        </a:p>
      </dsp:txBody>
      <dsp:txXfrm>
        <a:off x="171449" y="1926976"/>
        <a:ext cx="2750343" cy="1650206"/>
      </dsp:txXfrm>
    </dsp:sp>
    <dsp:sp modelId="{1A0AF503-8748-4A55-8DAC-07EAD2357700}">
      <dsp:nvSpPr>
        <dsp:cNvPr id="0" name=""/>
        <dsp:cNvSpPr/>
      </dsp:nvSpPr>
      <dsp:spPr>
        <a:xfrm>
          <a:off x="3196828" y="1926976"/>
          <a:ext cx="2750343" cy="1650206"/>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smtClean="0">
              <a:latin typeface="Cambria" pitchFamily="18" charset="0"/>
            </a:rPr>
            <a:t>METABOLIC</a:t>
          </a:r>
        </a:p>
        <a:p>
          <a:pPr lvl="0" algn="ctr" defTabSz="800100">
            <a:lnSpc>
              <a:spcPct val="90000"/>
            </a:lnSpc>
            <a:spcBef>
              <a:spcPct val="0"/>
            </a:spcBef>
            <a:spcAft>
              <a:spcPct val="35000"/>
            </a:spcAft>
          </a:pPr>
          <a:r>
            <a:rPr lang="en-US" sz="1800" b="1" i="1" kern="1200" smtClean="0">
              <a:latin typeface="Cambria" pitchFamily="18" charset="0"/>
            </a:rPr>
            <a:t>*ALKAPTONURIA</a:t>
          </a:r>
        </a:p>
        <a:p>
          <a:pPr lvl="0" algn="ctr" defTabSz="800100">
            <a:lnSpc>
              <a:spcPct val="90000"/>
            </a:lnSpc>
            <a:spcBef>
              <a:spcPct val="0"/>
            </a:spcBef>
            <a:spcAft>
              <a:spcPct val="35000"/>
            </a:spcAft>
          </a:pPr>
          <a:r>
            <a:rPr lang="en-US" sz="1800" b="1" i="1" kern="1200" smtClean="0">
              <a:latin typeface="Cambria" pitchFamily="18" charset="0"/>
            </a:rPr>
            <a:t>*WILSON’S DISEASE</a:t>
          </a:r>
        </a:p>
        <a:p>
          <a:pPr lvl="0" algn="ctr" defTabSz="800100">
            <a:lnSpc>
              <a:spcPct val="90000"/>
            </a:lnSpc>
            <a:spcBef>
              <a:spcPct val="0"/>
            </a:spcBef>
            <a:spcAft>
              <a:spcPct val="35000"/>
            </a:spcAft>
          </a:pPr>
          <a:endParaRPr lang="en-US" sz="1800" b="1" i="1" kern="1200" dirty="0">
            <a:latin typeface="Cambria" pitchFamily="18" charset="0"/>
          </a:endParaRPr>
        </a:p>
      </dsp:txBody>
      <dsp:txXfrm>
        <a:off x="3196828" y="1926976"/>
        <a:ext cx="2750343" cy="1650206"/>
      </dsp:txXfrm>
    </dsp:sp>
    <dsp:sp modelId="{61F4A1C7-C458-4BB4-AD0C-90F75CE0AAA8}">
      <dsp:nvSpPr>
        <dsp:cNvPr id="0" name=""/>
        <dsp:cNvSpPr/>
      </dsp:nvSpPr>
      <dsp:spPr>
        <a:xfrm>
          <a:off x="6222206" y="1926976"/>
          <a:ext cx="2750343" cy="1650206"/>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dirty="0" smtClean="0">
              <a:latin typeface="Cambria" pitchFamily="18" charset="0"/>
            </a:rPr>
            <a:t>ASEPTIC NECROSIS</a:t>
          </a:r>
        </a:p>
        <a:p>
          <a:pPr lvl="0" algn="ctr" defTabSz="800100">
            <a:lnSpc>
              <a:spcPct val="90000"/>
            </a:lnSpc>
            <a:spcBef>
              <a:spcPct val="0"/>
            </a:spcBef>
            <a:spcAft>
              <a:spcPct val="35000"/>
            </a:spcAft>
          </a:pPr>
          <a:r>
            <a:rPr lang="en-US" sz="1800" b="1" i="1" kern="1200" dirty="0" smtClean="0">
              <a:latin typeface="Cambria" pitchFamily="18" charset="0"/>
            </a:rPr>
            <a:t>*CORTICOSTERIOD USE</a:t>
          </a:r>
        </a:p>
        <a:p>
          <a:pPr lvl="0" algn="ctr" defTabSz="800100">
            <a:lnSpc>
              <a:spcPct val="90000"/>
            </a:lnSpc>
            <a:spcBef>
              <a:spcPct val="0"/>
            </a:spcBef>
            <a:spcAft>
              <a:spcPct val="35000"/>
            </a:spcAft>
          </a:pPr>
          <a:r>
            <a:rPr lang="en-US" sz="1800" b="1" i="1" kern="1200" dirty="0" smtClean="0">
              <a:latin typeface="Cambria" pitchFamily="18" charset="0"/>
            </a:rPr>
            <a:t>*SLE</a:t>
          </a:r>
        </a:p>
        <a:p>
          <a:pPr lvl="0" algn="ctr" defTabSz="800100">
            <a:lnSpc>
              <a:spcPct val="90000"/>
            </a:lnSpc>
            <a:spcBef>
              <a:spcPct val="0"/>
            </a:spcBef>
            <a:spcAft>
              <a:spcPct val="35000"/>
            </a:spcAft>
          </a:pPr>
          <a:r>
            <a:rPr lang="en-US" sz="1800" b="1" i="1" kern="1200" dirty="0" smtClean="0">
              <a:latin typeface="Cambria" pitchFamily="18" charset="0"/>
            </a:rPr>
            <a:t>SICKLE CELL DISEASE</a:t>
          </a:r>
          <a:endParaRPr lang="en-US" sz="1800" b="1" i="1" kern="1200" dirty="0">
            <a:latin typeface="Cambria" pitchFamily="18" charset="0"/>
          </a:endParaRPr>
        </a:p>
      </dsp:txBody>
      <dsp:txXfrm>
        <a:off x="6222206" y="1926976"/>
        <a:ext cx="2750343" cy="1650206"/>
      </dsp:txXfrm>
    </dsp:sp>
    <dsp:sp modelId="{A7CB5703-8462-4E0C-AC4E-D63E049C9DD9}">
      <dsp:nvSpPr>
        <dsp:cNvPr id="0" name=""/>
        <dsp:cNvSpPr/>
      </dsp:nvSpPr>
      <dsp:spPr>
        <a:xfrm>
          <a:off x="1684139" y="3852217"/>
          <a:ext cx="2750343" cy="1650206"/>
        </a:xfrm>
        <a:prstGeom prst="rect">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dirty="0" smtClean="0">
              <a:latin typeface="Cambria" pitchFamily="18" charset="0"/>
            </a:rPr>
            <a:t>NEUROPATHIES</a:t>
          </a:r>
        </a:p>
        <a:p>
          <a:pPr lvl="0" algn="ctr" defTabSz="800100">
            <a:lnSpc>
              <a:spcPct val="90000"/>
            </a:lnSpc>
            <a:spcBef>
              <a:spcPct val="0"/>
            </a:spcBef>
            <a:spcAft>
              <a:spcPct val="35000"/>
            </a:spcAft>
          </a:pPr>
          <a:r>
            <a:rPr lang="en-US" sz="1800" b="1" i="1" kern="1200" dirty="0" smtClean="0">
              <a:latin typeface="Cambria" pitchFamily="18" charset="0"/>
            </a:rPr>
            <a:t>*SYRINGOMYELIA</a:t>
          </a:r>
        </a:p>
        <a:p>
          <a:pPr lvl="0" algn="ctr" defTabSz="800100">
            <a:lnSpc>
              <a:spcPct val="90000"/>
            </a:lnSpc>
            <a:spcBef>
              <a:spcPct val="0"/>
            </a:spcBef>
            <a:spcAft>
              <a:spcPct val="35000"/>
            </a:spcAft>
          </a:pPr>
          <a:r>
            <a:rPr lang="en-US" sz="1800" b="1" i="1" kern="1200" dirty="0" smtClean="0">
              <a:latin typeface="Cambria" pitchFamily="18" charset="0"/>
            </a:rPr>
            <a:t>*DIABETES MELLITUS</a:t>
          </a:r>
          <a:endParaRPr lang="en-US" sz="1800" b="1" i="1" kern="1200" dirty="0">
            <a:latin typeface="Cambria" pitchFamily="18" charset="0"/>
          </a:endParaRPr>
        </a:p>
      </dsp:txBody>
      <dsp:txXfrm>
        <a:off x="1684139" y="3852217"/>
        <a:ext cx="2750343" cy="1650206"/>
      </dsp:txXfrm>
    </dsp:sp>
    <dsp:sp modelId="{5B69D308-A436-474B-AA9A-3F696FCE4E36}">
      <dsp:nvSpPr>
        <dsp:cNvPr id="0" name=""/>
        <dsp:cNvSpPr/>
      </dsp:nvSpPr>
      <dsp:spPr>
        <a:xfrm>
          <a:off x="4709517" y="3852217"/>
          <a:ext cx="2750343" cy="1650206"/>
        </a:xfrm>
        <a:prstGeom prst="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u="sng" kern="1200" dirty="0" smtClean="0">
              <a:latin typeface="Cambria" pitchFamily="18" charset="0"/>
            </a:rPr>
            <a:t>MISCELLANOUS</a:t>
          </a:r>
        </a:p>
        <a:p>
          <a:pPr lvl="0" algn="ctr" defTabSz="800100">
            <a:lnSpc>
              <a:spcPct val="90000"/>
            </a:lnSpc>
            <a:spcBef>
              <a:spcPct val="0"/>
            </a:spcBef>
            <a:spcAft>
              <a:spcPct val="35000"/>
            </a:spcAft>
          </a:pPr>
          <a:r>
            <a:rPr lang="en-US" sz="1800" b="1" i="1" u="none" kern="1200" dirty="0" smtClean="0">
              <a:latin typeface="Cambria" pitchFamily="18" charset="0"/>
            </a:rPr>
            <a:t>*PAGET’S DISEASE</a:t>
          </a:r>
        </a:p>
        <a:p>
          <a:pPr lvl="0" algn="ctr" defTabSz="800100">
            <a:lnSpc>
              <a:spcPct val="90000"/>
            </a:lnSpc>
            <a:spcBef>
              <a:spcPct val="0"/>
            </a:spcBef>
            <a:spcAft>
              <a:spcPct val="35000"/>
            </a:spcAft>
          </a:pPr>
          <a:r>
            <a:rPr lang="en-US" sz="1800" b="1" i="1" u="none" kern="1200" dirty="0" smtClean="0">
              <a:latin typeface="Cambria" pitchFamily="18" charset="0"/>
            </a:rPr>
            <a:t>*GAUCHER’S DISEASE  </a:t>
          </a:r>
          <a:endParaRPr lang="en-US" sz="1800" b="1" i="1" u="none" kern="1200" dirty="0">
            <a:latin typeface="Cambria" pitchFamily="18" charset="0"/>
          </a:endParaRPr>
        </a:p>
      </dsp:txBody>
      <dsp:txXfrm>
        <a:off x="4709517" y="3852217"/>
        <a:ext cx="2750343" cy="165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AC3B8-5038-47D4-B384-9BA2692076A0}">
      <dsp:nvSpPr>
        <dsp:cNvPr id="0" name=""/>
        <dsp:cNvSpPr/>
      </dsp:nvSpPr>
      <dsp:spPr>
        <a:xfrm>
          <a:off x="0" y="0"/>
          <a:ext cx="7772400" cy="176318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b="1" i="1" kern="1200" dirty="0" smtClean="0">
              <a:solidFill>
                <a:schemeClr val="tx1"/>
              </a:solidFill>
              <a:latin typeface="Cambria" pitchFamily="18" charset="0"/>
            </a:rPr>
            <a:t>NON-PHARMACOTHERAPY</a:t>
          </a:r>
          <a:endParaRPr lang="en-US" sz="4600" b="1" i="1" kern="1200" dirty="0">
            <a:solidFill>
              <a:schemeClr val="tx1"/>
            </a:solidFill>
            <a:latin typeface="Cambria" pitchFamily="18" charset="0"/>
          </a:endParaRPr>
        </a:p>
      </dsp:txBody>
      <dsp:txXfrm>
        <a:off x="51642" y="51642"/>
        <a:ext cx="5869789" cy="1659897"/>
      </dsp:txXfrm>
    </dsp:sp>
    <dsp:sp modelId="{54216DCC-5D55-4A4A-989F-BEF0377C3A51}">
      <dsp:nvSpPr>
        <dsp:cNvPr id="0" name=""/>
        <dsp:cNvSpPr/>
      </dsp:nvSpPr>
      <dsp:spPr>
        <a:xfrm>
          <a:off x="685799" y="2057045"/>
          <a:ext cx="7772400" cy="1763181"/>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b="1" i="1" kern="1200" dirty="0" smtClean="0">
              <a:solidFill>
                <a:schemeClr val="tx1"/>
              </a:solidFill>
              <a:latin typeface="Cambria" pitchFamily="18" charset="0"/>
            </a:rPr>
            <a:t>PHARMACOTHERAPY</a:t>
          </a:r>
          <a:endParaRPr lang="en-US" sz="4600" b="1" i="1" kern="1200" dirty="0">
            <a:solidFill>
              <a:schemeClr val="tx1"/>
            </a:solidFill>
            <a:latin typeface="Cambria" pitchFamily="18" charset="0"/>
          </a:endParaRPr>
        </a:p>
      </dsp:txBody>
      <dsp:txXfrm>
        <a:off x="737441" y="2108687"/>
        <a:ext cx="5837247" cy="1659897"/>
      </dsp:txXfrm>
    </dsp:sp>
    <dsp:sp modelId="{0C13A74D-55C0-4715-A82A-4C0067CF3118}">
      <dsp:nvSpPr>
        <dsp:cNvPr id="0" name=""/>
        <dsp:cNvSpPr/>
      </dsp:nvSpPr>
      <dsp:spPr>
        <a:xfrm>
          <a:off x="1371599" y="4114090"/>
          <a:ext cx="7772400" cy="1763181"/>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b="1" i="1" kern="1200" dirty="0" smtClean="0">
              <a:solidFill>
                <a:schemeClr val="tx1"/>
              </a:solidFill>
              <a:latin typeface="Cambria" pitchFamily="18" charset="0"/>
            </a:rPr>
            <a:t>SURGICAL INTERVENTIONS</a:t>
          </a:r>
          <a:endParaRPr lang="en-US" sz="4600" b="1" i="1" kern="1200" dirty="0">
            <a:solidFill>
              <a:schemeClr val="tx1"/>
            </a:solidFill>
            <a:latin typeface="Cambria" pitchFamily="18" charset="0"/>
          </a:endParaRPr>
        </a:p>
      </dsp:txBody>
      <dsp:txXfrm>
        <a:off x="1423241" y="4165732"/>
        <a:ext cx="5837247" cy="1659897"/>
      </dsp:txXfrm>
    </dsp:sp>
    <dsp:sp modelId="{CE98A802-53DD-413A-A502-386DC95A731B}">
      <dsp:nvSpPr>
        <dsp:cNvPr id="0" name=""/>
        <dsp:cNvSpPr/>
      </dsp:nvSpPr>
      <dsp:spPr>
        <a:xfrm>
          <a:off x="6626331" y="1337079"/>
          <a:ext cx="1146068" cy="114606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i="1" kern="1200" dirty="0">
            <a:solidFill>
              <a:schemeClr val="tx1"/>
            </a:solidFill>
            <a:latin typeface="Cambria" pitchFamily="18" charset="0"/>
          </a:endParaRPr>
        </a:p>
      </dsp:txBody>
      <dsp:txXfrm>
        <a:off x="6884196" y="1337079"/>
        <a:ext cx="630338" cy="862416"/>
      </dsp:txXfrm>
    </dsp:sp>
    <dsp:sp modelId="{8373D3C7-0EBA-4479-87E0-B423B7AC2590}">
      <dsp:nvSpPr>
        <dsp:cNvPr id="0" name=""/>
        <dsp:cNvSpPr/>
      </dsp:nvSpPr>
      <dsp:spPr>
        <a:xfrm>
          <a:off x="7312131" y="3382370"/>
          <a:ext cx="1146068" cy="1146068"/>
        </a:xfrm>
        <a:prstGeom prst="downArrow">
          <a:avLst>
            <a:gd name="adj1" fmla="val 55000"/>
            <a:gd name="adj2" fmla="val 45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i="1" kern="1200" dirty="0">
            <a:solidFill>
              <a:schemeClr val="tx1"/>
            </a:solidFill>
            <a:latin typeface="Cambria" pitchFamily="18" charset="0"/>
          </a:endParaRPr>
        </a:p>
      </dsp:txBody>
      <dsp:txXfrm>
        <a:off x="7569996" y="3382370"/>
        <a:ext cx="630338" cy="8624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33747B-2DFB-493D-8EB4-307E2B09DD7C}" type="datetimeFigureOut">
              <a:rPr lang="ar-IQ" smtClean="0"/>
              <a:pPr/>
              <a:t>16/04/1445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6C92CB-9340-4E6E-9407-DD35126E61BA}" type="slidenum">
              <a:rPr lang="ar-IQ" smtClean="0"/>
              <a:pPr/>
              <a:t>‹#›</a:t>
            </a:fld>
            <a:endParaRPr lang="ar-IQ"/>
          </a:p>
        </p:txBody>
      </p:sp>
    </p:spTree>
    <p:extLst>
      <p:ext uri="{BB962C8B-B14F-4D97-AF65-F5344CB8AC3E}">
        <p14:creationId xmlns:p14="http://schemas.microsoft.com/office/powerpoint/2010/main" val="1745678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22F563-C1A5-4636-B517-E60856F973BB}" type="slidenum">
              <a:rPr lang="en-US" smtClean="0"/>
              <a:pPr/>
              <a:t>8</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ar-IQ"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FA0E2D-A1FA-4053-BE07-698CACB69682}" type="slidenum">
              <a:rPr lang="en-US" smtClean="0"/>
              <a:pPr/>
              <a:t>9</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Other risk factors for osteoarthritis </a:t>
            </a:r>
            <a:r>
              <a:rPr lang="en-US" u="sng" smtClean="0"/>
              <a:t>can</a:t>
            </a:r>
            <a:r>
              <a:rPr lang="en-US" smtClean="0"/>
              <a:t> be changed.</a:t>
            </a:r>
          </a:p>
          <a:p>
            <a:pPr eaLnBrk="1" hangingPunct="1">
              <a:spcBef>
                <a:spcPct val="0"/>
              </a:spcBef>
            </a:pPr>
            <a:endParaRPr lang="en-US" smtClean="0"/>
          </a:p>
          <a:p>
            <a:pPr eaLnBrk="1" hangingPunct="1">
              <a:spcBef>
                <a:spcPct val="0"/>
              </a:spcBef>
              <a:buFontTx/>
              <a:buChar char="•"/>
            </a:pPr>
            <a:r>
              <a:rPr lang="en-US" smtClean="0"/>
              <a:t>In many cases you can lower your risk for developing osteoarthritis by avoiding or making improvements in these factors.</a:t>
            </a:r>
          </a:p>
          <a:p>
            <a:pPr eaLnBrk="1" hangingPunct="1">
              <a:spcBef>
                <a:spcPct val="0"/>
              </a:spcBef>
            </a:pPr>
            <a:endParaRPr lang="en-US" smtClean="0"/>
          </a:p>
          <a:p>
            <a:pPr eaLnBrk="1" hangingPunct="1">
              <a:spcBef>
                <a:spcPct val="0"/>
              </a:spcBef>
              <a:buFontTx/>
              <a:buChar char="•"/>
            </a:pPr>
            <a:r>
              <a:rPr lang="en-US" smtClean="0"/>
              <a:t>One risk factor that can be changed is overuse of the joint.  </a:t>
            </a:r>
          </a:p>
          <a:p>
            <a:pPr lvl="1" eaLnBrk="1" hangingPunct="1">
              <a:spcBef>
                <a:spcPct val="0"/>
              </a:spcBef>
              <a:buFontTx/>
              <a:buChar char="•"/>
            </a:pPr>
            <a:r>
              <a:rPr lang="en-US" smtClean="0"/>
              <a:t>Constant, repetitive use of the joints can increase the chances of developing osteoarthritis.  </a:t>
            </a:r>
          </a:p>
          <a:p>
            <a:pPr lvl="1" eaLnBrk="1" hangingPunct="1">
              <a:spcBef>
                <a:spcPct val="0"/>
              </a:spcBef>
              <a:buFontTx/>
              <a:buChar char="•"/>
            </a:pPr>
            <a:r>
              <a:rPr lang="en-US" smtClean="0"/>
              <a:t>For example, certain work environments can lead to an increased chance of having osteoarthritis.  Construction workers have been found to have increased chances of developing osteoarthritis of the knee or the hip.</a:t>
            </a:r>
          </a:p>
          <a:p>
            <a:pPr lvl="1" eaLnBrk="1" hangingPunct="1">
              <a:spcBef>
                <a:spcPct val="0"/>
              </a:spcBef>
              <a:buFontTx/>
              <a:buChar char="•"/>
            </a:pPr>
            <a:r>
              <a:rPr lang="en-US" smtClean="0"/>
              <a:t>Also, repeated heavy lifting can lead to the development of osteoarthritis.</a:t>
            </a:r>
          </a:p>
          <a:p>
            <a:pPr eaLnBrk="1" hangingPunct="1">
              <a:spcBef>
                <a:spcPct val="0"/>
              </a:spcBef>
            </a:pPr>
            <a:endParaRPr lang="en-US" smtClean="0"/>
          </a:p>
          <a:p>
            <a:pPr eaLnBrk="1" hangingPunct="1">
              <a:spcBef>
                <a:spcPct val="0"/>
              </a:spcBef>
              <a:buFontTx/>
              <a:buChar char="•"/>
            </a:pPr>
            <a:r>
              <a:rPr lang="en-US" smtClean="0"/>
              <a:t>With awareness, you can change the way you do things to prevent overuse of your joints.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Rot="1" noChangeAspect="1" noChangeArrowheads="1" noTextEdit="1"/>
          </p:cNvSpPr>
          <p:nvPr>
            <p:ph type="sldImg"/>
          </p:nvPr>
        </p:nvSpPr>
        <p:spPr>
          <a:ln/>
        </p:spPr>
      </p:sp>
      <p:sp>
        <p:nvSpPr>
          <p:cNvPr id="103427" name="Rectangle 5"/>
          <p:cNvSpPr>
            <a:spLocks noGrp="1" noChangeArrowheads="1"/>
          </p:cNvSpPr>
          <p:nvPr>
            <p:ph type="body" idx="1"/>
          </p:nvPr>
        </p:nvSpPr>
        <p:spPr>
          <a:noFill/>
        </p:spPr>
        <p:txBody>
          <a:bodyPr/>
          <a:lstStyle/>
          <a:p>
            <a:r>
              <a:rPr lang="en-US" dirty="0" smtClean="0"/>
              <a:t>Slide 6</a:t>
            </a:r>
          </a:p>
          <a:p>
            <a:pPr lvl="1"/>
            <a:r>
              <a:rPr lang="en-US" dirty="0" smtClean="0"/>
              <a:t>Maintenance of normal joint homeostasis involves a balanced process of matrix degradation and repair performed predominantly by the resident chondrocytes.  Chondrocytes respond to cytokines, growth factors, and physical stimuli in a complex manner in order to maintain joint integrity.  This schematic illustrates that in OA this balance is disrupted, and matrix degradation, mediated by </a:t>
            </a:r>
            <a:r>
              <a:rPr lang="en-US" dirty="0" err="1" smtClean="0"/>
              <a:t>proteolytic</a:t>
            </a:r>
            <a:r>
              <a:rPr lang="en-US" dirty="0" smtClean="0"/>
              <a:t> enzymes that are no longer balanced by protease inhibitors, results in the release of matrix fragments in the synovial space.</a:t>
            </a:r>
            <a:r>
              <a:rPr lang="en-US" baseline="30000" dirty="0" smtClean="0"/>
              <a:t>1</a:t>
            </a:r>
            <a:endParaRPr lang="en-US" dirty="0" smtClean="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lnSpc>
                <a:spcPct val="80000"/>
              </a:lnSpc>
            </a:pPr>
            <a:r>
              <a:rPr lang="en-US" sz="1000" baseline="30000" dirty="0"/>
              <a:t>1</a:t>
            </a:r>
            <a:r>
              <a:rPr lang="en-US" sz="1000" dirty="0"/>
              <a:t>Pelletier JP, Martel-Pelletier J, Howell DS.  </a:t>
            </a:r>
            <a:r>
              <a:rPr lang="en-US" sz="1000" dirty="0" err="1"/>
              <a:t>Etiopathogenesis</a:t>
            </a:r>
            <a:r>
              <a:rPr lang="en-US" sz="1000" dirty="0"/>
              <a:t> of osteoarthritis. In: </a:t>
            </a:r>
            <a:r>
              <a:rPr lang="en-US" sz="1000" dirty="0" err="1"/>
              <a:t>Koopman</a:t>
            </a:r>
            <a:r>
              <a:rPr lang="en-US" sz="1000" dirty="0"/>
              <a:t> WJ, ed. </a:t>
            </a:r>
          </a:p>
          <a:p>
            <a:pPr lvl="2">
              <a:lnSpc>
                <a:spcPct val="80000"/>
              </a:lnSpc>
            </a:pPr>
            <a:r>
              <a:rPr lang="en-US" sz="1000" i="1" dirty="0"/>
              <a:t>Arthritis and Allied Conditions: A Textbook of Rheumatology</a:t>
            </a:r>
            <a:r>
              <a:rPr lang="en-US" sz="1000" dirty="0"/>
              <a:t>. Philadelphia, PA: Lippincott Williams &amp; Wilkins; </a:t>
            </a:r>
          </a:p>
          <a:p>
            <a:pPr lvl="2">
              <a:lnSpc>
                <a:spcPct val="80000"/>
              </a:lnSpc>
            </a:pPr>
            <a:r>
              <a:rPr lang="en-US" sz="1000" dirty="0"/>
              <a:t>2001;2:2195-2215.</a:t>
            </a:r>
          </a:p>
          <a:p>
            <a:pPr lvl="1"/>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Rot="1" noChangeAspect="1" noChangeArrowheads="1" noTextEdit="1"/>
          </p:cNvSpPr>
          <p:nvPr>
            <p:ph type="sldImg"/>
          </p:nvPr>
        </p:nvSpPr>
        <p:spPr>
          <a:ln/>
        </p:spPr>
      </p:sp>
      <p:sp>
        <p:nvSpPr>
          <p:cNvPr id="104451" name="Rectangle 5"/>
          <p:cNvSpPr>
            <a:spLocks noGrp="1" noChangeArrowheads="1"/>
          </p:cNvSpPr>
          <p:nvPr>
            <p:ph type="body" idx="1"/>
          </p:nvPr>
        </p:nvSpPr>
        <p:spPr>
          <a:noFill/>
        </p:spPr>
        <p:txBody>
          <a:bodyPr/>
          <a:lstStyle/>
          <a:p>
            <a:r>
              <a:rPr lang="en-US" dirty="0" smtClean="0"/>
              <a:t>Slide 7</a:t>
            </a:r>
          </a:p>
          <a:p>
            <a:pPr lvl="1"/>
            <a:r>
              <a:rPr lang="en-US" dirty="0" smtClean="0"/>
              <a:t>In this arbitrary staging process, Stage II in the evolution of OA involves further fibrillation and erosion of the cartilage surface and the release of breakdown products into the synovial fluid.  Synovial inflammation begins to play a more prominent role in the disease process and is secondarily related to multiple factors including microcrystals, mechanical stress, and matrix breakdown products, including </a:t>
            </a:r>
            <a:r>
              <a:rPr lang="en-US" dirty="0" err="1" smtClean="0"/>
              <a:t>neoepitopes</a:t>
            </a:r>
            <a:r>
              <a:rPr lang="en-US" dirty="0" smtClean="0"/>
              <a:t> resulting from collagenase activity.  These matrix components are taken up by the macrophages in the synovial lining, thus promoting inflammation.</a:t>
            </a:r>
            <a:r>
              <a:rPr lang="en-US" baseline="30000" dirty="0" smtClean="0"/>
              <a:t>1</a:t>
            </a:r>
            <a:r>
              <a:rPr lang="en-US" dirty="0" smtClean="0"/>
              <a:t> </a:t>
            </a:r>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lnSpc>
                <a:spcPct val="90000"/>
              </a:lnSpc>
            </a:pPr>
            <a:r>
              <a:rPr lang="en-US" sz="1000" baseline="30000" dirty="0"/>
              <a:t>1</a:t>
            </a:r>
            <a:r>
              <a:rPr lang="en-US" sz="1000" dirty="0"/>
              <a:t>Pelletier JP, Martel-Pelletier J, Howell DS.  </a:t>
            </a:r>
            <a:r>
              <a:rPr lang="en-US" sz="1000" dirty="0" err="1"/>
              <a:t>Etiopathogenesis</a:t>
            </a:r>
            <a:r>
              <a:rPr lang="en-US" sz="1000" dirty="0"/>
              <a:t> of osteoarthritis. In: </a:t>
            </a:r>
            <a:r>
              <a:rPr lang="en-US" sz="1000" dirty="0" err="1"/>
              <a:t>Koopman</a:t>
            </a:r>
            <a:r>
              <a:rPr lang="en-US" sz="1000" dirty="0"/>
              <a:t> WJ, ed.  </a:t>
            </a:r>
            <a:r>
              <a:rPr lang="en-US" sz="1000" i="1" dirty="0"/>
              <a:t>Arthritis and Allied Conditions: A Textbook of Rheumatology</a:t>
            </a:r>
            <a:r>
              <a:rPr lang="en-US" sz="1000" dirty="0"/>
              <a:t>. Philadelphia, PA: Lippincott Williams &amp; Wilkins; 2001;2:2195-2215.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Rot="1" noChangeAspect="1" noChangeArrowheads="1" noTextEdit="1"/>
          </p:cNvSpPr>
          <p:nvPr>
            <p:ph type="sldImg"/>
          </p:nvPr>
        </p:nvSpPr>
        <p:spPr>
          <a:ln/>
        </p:spPr>
      </p:sp>
      <p:sp>
        <p:nvSpPr>
          <p:cNvPr id="105475" name="Rectangle 5"/>
          <p:cNvSpPr>
            <a:spLocks noGrp="1" noChangeArrowheads="1"/>
          </p:cNvSpPr>
          <p:nvPr>
            <p:ph type="body" idx="1"/>
          </p:nvPr>
        </p:nvSpPr>
        <p:spPr>
          <a:noFill/>
        </p:spPr>
        <p:txBody>
          <a:bodyPr/>
          <a:lstStyle/>
          <a:p>
            <a:r>
              <a:rPr lang="en-US" dirty="0" smtClean="0"/>
              <a:t>Slide 8</a:t>
            </a:r>
          </a:p>
          <a:p>
            <a:pPr lvl="1"/>
            <a:r>
              <a:rPr lang="en-US" dirty="0" smtClean="0"/>
              <a:t>In the latter stage of the disease, Stage III, catabolism markedly outweighs the process of matrix repair (anabolism).  In this stage, the phagocytosis of matrix degradation products by the synovial macrophages is related to a chronic inflammation of the </a:t>
            </a:r>
            <a:r>
              <a:rPr lang="en-US" dirty="0" err="1" smtClean="0"/>
              <a:t>synovium</a:t>
            </a:r>
            <a:r>
              <a:rPr lang="en-US" dirty="0" smtClean="0"/>
              <a:t>, which, in turn, results in the local synthesis of more proteases and pro-inflammatory cytokines.  These proteases and cytokines released by synovial macrophages diffuse through the synovial fluid to the cartilage and induce additional matrix breakdown by direct macromolecular proteolysis.  The cytokines stimulate the chondrocyte to synthesize more proteases.  At this stage, the chondrocytes are hypersensitive to cytokine stimulation because of an increased expression of cell surface receptors.  Cell apoptosis and necrosis are also seen.  The process results in a vicious feedback cycle with matrix degradation leading to inflammation, which, in turn, stimulates further degradation.  Throughout the process, biomechanical factors play an increasingly detrimental role.</a:t>
            </a:r>
            <a:r>
              <a:rPr lang="en-US" baseline="30000" dirty="0" smtClean="0"/>
              <a:t>1</a:t>
            </a:r>
            <a:endParaRPr lang="en-US" dirty="0" smtClean="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endParaRPr lang="en-US" sz="1000" baseline="30000" dirty="0"/>
          </a:p>
          <a:p>
            <a:pPr lvl="2">
              <a:lnSpc>
                <a:spcPct val="90000"/>
              </a:lnSpc>
            </a:pPr>
            <a:r>
              <a:rPr lang="en-US" sz="1000" baseline="30000" dirty="0"/>
              <a:t>1</a:t>
            </a:r>
            <a:r>
              <a:rPr lang="en-US" sz="1000" dirty="0"/>
              <a:t>Pelletier JP, Martel-Pelletier J, Howell DS. </a:t>
            </a:r>
            <a:r>
              <a:rPr lang="en-US" sz="1000" dirty="0" err="1"/>
              <a:t>Etiopathogenesis</a:t>
            </a:r>
            <a:r>
              <a:rPr lang="en-US" sz="1000" dirty="0"/>
              <a:t> of osteoarthritis. In: </a:t>
            </a:r>
            <a:r>
              <a:rPr lang="en-US" sz="1000" dirty="0" err="1"/>
              <a:t>Koopman</a:t>
            </a:r>
            <a:r>
              <a:rPr lang="en-US" sz="1000" dirty="0"/>
              <a:t> WJ, ed. </a:t>
            </a:r>
          </a:p>
          <a:p>
            <a:pPr lvl="2">
              <a:lnSpc>
                <a:spcPct val="90000"/>
              </a:lnSpc>
            </a:pPr>
            <a:r>
              <a:rPr lang="en-US" sz="1000" i="1" dirty="0"/>
              <a:t>Arthritis and Allied Conditions: A Textbook of Rheumatology</a:t>
            </a:r>
            <a:r>
              <a:rPr lang="en-US" sz="1000" dirty="0"/>
              <a:t>. Philadelphia, PA: Lippincott Williams &amp; Wilkins; </a:t>
            </a:r>
          </a:p>
          <a:p>
            <a:pPr lvl="2">
              <a:lnSpc>
                <a:spcPct val="90000"/>
              </a:lnSpc>
            </a:pPr>
            <a:r>
              <a:rPr lang="en-US" sz="1000" dirty="0"/>
              <a:t>2001;2:2195-2215.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lnSpc>
                <a:spcPct val="75000"/>
              </a:lnSpc>
            </a:pPr>
            <a:r>
              <a:rPr lang="en-US" altLang="en-US" sz="600" b="1" smtClean="0"/>
              <a:t>References:</a:t>
            </a:r>
          </a:p>
          <a:p>
            <a:pPr defTabSz="457200">
              <a:lnSpc>
                <a:spcPct val="75000"/>
              </a:lnSpc>
            </a:pPr>
            <a:r>
              <a:rPr lang="en-US" altLang="en-US" sz="600" smtClean="0"/>
              <a:t>1. Kellgren Lawrence 1957 - OA Radiology.pdf, p. 500, Figure 8</a:t>
            </a:r>
          </a:p>
          <a:p>
            <a:pPr defTabSz="457200">
              <a:lnSpc>
                <a:spcPct val="75000"/>
              </a:lnSpc>
            </a:pPr>
            <a:endParaRPr lang="en-US" altLang="en-US" sz="600" smtClean="0">
              <a:solidFill>
                <a:srgbClr val="0066A4"/>
              </a:solidFill>
              <a:latin typeface="Arial Narrow" pitchFamily="34" charset="0"/>
            </a:endParaRPr>
          </a:p>
          <a:p>
            <a:pPr defTabSz="457200">
              <a:lnSpc>
                <a:spcPct val="75000"/>
              </a:lnSpc>
            </a:pPr>
            <a:endParaRPr lang="en-US" altLang="en-US" sz="60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defRPr sz="1400">
                <a:solidFill>
                  <a:schemeClr val="tx1"/>
                </a:solidFill>
                <a:latin typeface="Arial" charset="0"/>
                <a:cs typeface="Arial" charset="0"/>
              </a:defRPr>
            </a:lvl1pPr>
            <a:lvl2pPr marL="37931725" indent="-37474525" defTabSz="873125">
              <a:defRPr sz="1200">
                <a:solidFill>
                  <a:schemeClr val="tx1"/>
                </a:solidFill>
                <a:latin typeface="Arial" charset="0"/>
                <a:cs typeface="Arial" charset="0"/>
              </a:defRPr>
            </a:lvl2pPr>
            <a:lvl3pPr defTabSz="873125">
              <a:defRPr sz="1200">
                <a:solidFill>
                  <a:schemeClr val="tx1"/>
                </a:solidFill>
                <a:latin typeface="Arial" charset="0"/>
                <a:cs typeface="Arial" charset="0"/>
              </a:defRPr>
            </a:lvl3pPr>
            <a:lvl4pPr defTabSz="873125">
              <a:defRPr sz="1200">
                <a:solidFill>
                  <a:schemeClr val="tx1"/>
                </a:solidFill>
                <a:latin typeface="Arial" charset="0"/>
                <a:cs typeface="Arial" charset="0"/>
              </a:defRPr>
            </a:lvl4pPr>
            <a:lvl5pPr defTabSz="873125">
              <a:defRPr sz="1200">
                <a:solidFill>
                  <a:schemeClr val="tx1"/>
                </a:solidFill>
                <a:latin typeface="Arial" charset="0"/>
                <a:cs typeface="Arial" charset="0"/>
              </a:defRPr>
            </a:lvl5pPr>
            <a:lvl6pPr marL="1704975" indent="-217488" defTabSz="873125" eaLnBrk="0" fontAlgn="base" hangingPunct="0">
              <a:lnSpc>
                <a:spcPct val="95000"/>
              </a:lnSpc>
              <a:spcBef>
                <a:spcPct val="30000"/>
              </a:spcBef>
              <a:spcAft>
                <a:spcPct val="0"/>
              </a:spcAft>
              <a:buClr>
                <a:srgbClr val="AA1733"/>
              </a:buClr>
              <a:buFont typeface="Arial" charset="0"/>
              <a:buChar char="−"/>
              <a:defRPr sz="1200">
                <a:solidFill>
                  <a:schemeClr val="tx1"/>
                </a:solidFill>
                <a:latin typeface="Arial" charset="0"/>
                <a:cs typeface="Arial" charset="0"/>
              </a:defRPr>
            </a:lvl6pPr>
            <a:lvl7pPr marL="2162175" indent="-217488" defTabSz="873125" eaLnBrk="0" fontAlgn="base" hangingPunct="0">
              <a:lnSpc>
                <a:spcPct val="95000"/>
              </a:lnSpc>
              <a:spcBef>
                <a:spcPct val="30000"/>
              </a:spcBef>
              <a:spcAft>
                <a:spcPct val="0"/>
              </a:spcAft>
              <a:buClr>
                <a:srgbClr val="AA1733"/>
              </a:buClr>
              <a:buFont typeface="Arial" charset="0"/>
              <a:buChar char="−"/>
              <a:defRPr sz="1200">
                <a:solidFill>
                  <a:schemeClr val="tx1"/>
                </a:solidFill>
                <a:latin typeface="Arial" charset="0"/>
                <a:cs typeface="Arial" charset="0"/>
              </a:defRPr>
            </a:lvl7pPr>
            <a:lvl8pPr marL="2619375" indent="-217488" defTabSz="873125" eaLnBrk="0" fontAlgn="base" hangingPunct="0">
              <a:lnSpc>
                <a:spcPct val="95000"/>
              </a:lnSpc>
              <a:spcBef>
                <a:spcPct val="30000"/>
              </a:spcBef>
              <a:spcAft>
                <a:spcPct val="0"/>
              </a:spcAft>
              <a:buClr>
                <a:srgbClr val="AA1733"/>
              </a:buClr>
              <a:buFont typeface="Arial" charset="0"/>
              <a:buChar char="−"/>
              <a:defRPr sz="1200">
                <a:solidFill>
                  <a:schemeClr val="tx1"/>
                </a:solidFill>
                <a:latin typeface="Arial" charset="0"/>
                <a:cs typeface="Arial" charset="0"/>
              </a:defRPr>
            </a:lvl8pPr>
            <a:lvl9pPr marL="3076575" indent="-217488" defTabSz="873125" eaLnBrk="0" fontAlgn="base" hangingPunct="0">
              <a:lnSpc>
                <a:spcPct val="95000"/>
              </a:lnSpc>
              <a:spcBef>
                <a:spcPct val="30000"/>
              </a:spcBef>
              <a:spcAft>
                <a:spcPct val="0"/>
              </a:spcAft>
              <a:buClr>
                <a:srgbClr val="AA1733"/>
              </a:buClr>
              <a:buFont typeface="Arial" charset="0"/>
              <a:buChar char="−"/>
              <a:defRPr sz="1200">
                <a:solidFill>
                  <a:schemeClr val="tx1"/>
                </a:solidFill>
                <a:latin typeface="Arial" charset="0"/>
                <a:cs typeface="Arial" charset="0"/>
              </a:defRPr>
            </a:lvl9pPr>
          </a:lstStyle>
          <a:p>
            <a:fld id="{C2BDFCD1-96C3-4798-A58E-BAB9F4A4ED86}" type="slidenum">
              <a:rPr lang="en-US" altLang="en-US" sz="900" smtClean="0">
                <a:solidFill>
                  <a:schemeClr val="hlink"/>
                </a:solidFill>
              </a:rPr>
              <a:pPr/>
              <a:t>24</a:t>
            </a:fld>
            <a:endParaRPr lang="en-US" altLang="en-US" sz="900" smtClean="0">
              <a:solidFill>
                <a:schemeClr val="hlin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246828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407686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403472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22AF13F-9B15-443E-87FE-A7BB5F448112}" type="datetimeFigureOut">
              <a:rPr lang="ru-RU">
                <a:solidFill>
                  <a:prstClr val="black">
                    <a:tint val="75000"/>
                  </a:prstClr>
                </a:solidFill>
              </a:rPr>
              <a:pPr>
                <a:defRPr/>
              </a:pPr>
              <a:t>30.10.2023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1314D96-0B42-4388-88E2-1CD89BAC928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5223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8DC89B-1789-4642-B2BA-BD8C40C0DC96}" type="datetimeFigureOut">
              <a:rPr lang="ru-RU">
                <a:solidFill>
                  <a:prstClr val="black">
                    <a:tint val="75000"/>
                  </a:prstClr>
                </a:solidFill>
              </a:rPr>
              <a:pPr>
                <a:defRPr/>
              </a:pPr>
              <a:t>30.10.2023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EE40FEB-4476-41AD-A7EA-8D9C4DDB9CD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828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E75B8F-726B-4393-B92D-8C8575278E89}" type="datetimeFigureOut">
              <a:rPr lang="ru-RU">
                <a:solidFill>
                  <a:prstClr val="black">
                    <a:tint val="75000"/>
                  </a:prstClr>
                </a:solidFill>
              </a:rPr>
              <a:pPr>
                <a:defRPr/>
              </a:pPr>
              <a:t>30.10.2023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311724A-FBDB-4A86-BEB6-EFD677CB1C0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145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0E5AE8-A2B5-4ADC-B5E0-F5472939AD02}" type="datetimeFigureOut">
              <a:rPr lang="ru-RU">
                <a:solidFill>
                  <a:prstClr val="black">
                    <a:tint val="75000"/>
                  </a:prstClr>
                </a:solidFill>
              </a:rPr>
              <a:pPr>
                <a:defRPr/>
              </a:pPr>
              <a:t>30.10.2023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071C12A-1F01-49C3-9A25-625B6D82C3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176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57B074D-1813-4814-AB0A-EEC67E3EB2E2}" type="datetimeFigureOut">
              <a:rPr lang="ru-RU">
                <a:solidFill>
                  <a:prstClr val="black">
                    <a:tint val="75000"/>
                  </a:prstClr>
                </a:solidFill>
              </a:rPr>
              <a:pPr>
                <a:defRPr/>
              </a:pPr>
              <a:t>30.10.2023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C9C35B0-1A29-453B-B22E-32B5E0DD37A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4780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9914456-27D6-4F99-AFAA-D9EB2AC26785}" type="datetimeFigureOut">
              <a:rPr lang="ru-RU">
                <a:solidFill>
                  <a:prstClr val="black">
                    <a:tint val="75000"/>
                  </a:prstClr>
                </a:solidFill>
              </a:rPr>
              <a:pPr>
                <a:defRPr/>
              </a:pPr>
              <a:t>30.10.2023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8E6B2FE3-F3A9-44E0-ACA0-AFC0B3D94E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5677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33841A6-7E2B-44DC-B906-967086EC5329}" type="datetimeFigureOut">
              <a:rPr lang="ru-RU">
                <a:solidFill>
                  <a:prstClr val="black">
                    <a:tint val="75000"/>
                  </a:prstClr>
                </a:solidFill>
              </a:rPr>
              <a:pPr>
                <a:defRPr/>
              </a:pPr>
              <a:t>30.10.2023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453FFD9-1B1D-4B47-9F65-C4681622EC8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5042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982CEA-DD9C-45E5-B943-1A9F3D824B92}" type="datetimeFigureOut">
              <a:rPr lang="ru-RU">
                <a:solidFill>
                  <a:prstClr val="black">
                    <a:tint val="75000"/>
                  </a:prstClr>
                </a:solidFill>
              </a:rPr>
              <a:pPr>
                <a:defRPr/>
              </a:pPr>
              <a:t>30.10.2023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8E4B947-7718-4E0A-8919-006A52F4D0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382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9199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4F8AEDD-2A52-4DDC-BD38-F4E7A2377038}" type="datetimeFigureOut">
              <a:rPr lang="ru-RU">
                <a:solidFill>
                  <a:prstClr val="black">
                    <a:tint val="75000"/>
                  </a:prstClr>
                </a:solidFill>
              </a:rPr>
              <a:pPr>
                <a:defRPr/>
              </a:pPr>
              <a:t>30.10.2023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986CB6A-27EB-41C7-9E25-291017EA41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2344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18485A-CDA1-404C-AD5F-C620081B4A16}" type="datetimeFigureOut">
              <a:rPr lang="ru-RU">
                <a:solidFill>
                  <a:prstClr val="black">
                    <a:tint val="75000"/>
                  </a:prstClr>
                </a:solidFill>
              </a:rPr>
              <a:pPr>
                <a:defRPr/>
              </a:pPr>
              <a:t>30.10.2023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4C1FDE8-2A39-4D2C-BDE6-1A42F79E544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99770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12769F-956D-45FF-816E-747D77B9F534}" type="datetimeFigureOut">
              <a:rPr lang="ru-RU">
                <a:solidFill>
                  <a:prstClr val="black">
                    <a:tint val="75000"/>
                  </a:prstClr>
                </a:solidFill>
              </a:rPr>
              <a:pPr>
                <a:defRPr/>
              </a:pPr>
              <a:t>30.10.2023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9B3A91-A199-4863-A698-19936FB2DD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65769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7A44448A-3A0B-43AB-8FA8-B2964442075D}" type="datetimeFigureOut">
              <a:rPr lang="ru-RU">
                <a:solidFill>
                  <a:prstClr val="black">
                    <a:tint val="75000"/>
                  </a:prstClr>
                </a:solidFill>
              </a:rPr>
              <a:pPr>
                <a:defRPr/>
              </a:pPr>
              <a:t>30.10.2023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D2F2E546-8725-4322-8AD7-6F2AACC054E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7519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5AA8B3-D6A0-4310-BC1B-C9268F6B6E0C}" type="datetimeFigureOut">
              <a:rPr lang="ru-RU">
                <a:solidFill>
                  <a:prstClr val="black">
                    <a:tint val="75000"/>
                  </a:prstClr>
                </a:solidFill>
              </a:rPr>
              <a:pPr>
                <a:defRPr/>
              </a:pPr>
              <a:t>30.10.2023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D0B87ED-BBCF-4D4F-A955-7620308A8F0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8412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F898D94-1F11-4920-B3F0-061E0F0F8D25}" type="datetimeFigureOut">
              <a:rPr lang="ru-RU">
                <a:solidFill>
                  <a:prstClr val="black">
                    <a:tint val="75000"/>
                  </a:prstClr>
                </a:solidFill>
              </a:rPr>
              <a:pPr>
                <a:defRPr/>
              </a:pPr>
              <a:t>30.10.2023</a:t>
            </a:fld>
            <a:endParaRPr lang="ru-RU">
              <a:solidFill>
                <a:prstClr val="black">
                  <a:tint val="75000"/>
                </a:prst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8" name="Номер слайда 5"/>
          <p:cNvSpPr>
            <a:spLocks noGrp="1"/>
          </p:cNvSpPr>
          <p:nvPr>
            <p:ph type="sldNum" sz="quarter" idx="12"/>
          </p:nvPr>
        </p:nvSpPr>
        <p:spPr/>
        <p:txBody>
          <a:bodyPr/>
          <a:lstStyle>
            <a:lvl1pPr>
              <a:defRPr/>
            </a:lvl1pPr>
          </a:lstStyle>
          <a:p>
            <a:pPr>
              <a:defRPr/>
            </a:pPr>
            <a:fld id="{B9153B13-63A3-4BEA-A77A-BF07212067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111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CD3664D-4526-41F7-AE95-1BDA088C7269}" type="datetimeFigureOut">
              <a:rPr lang="ru-RU">
                <a:solidFill>
                  <a:prstClr val="black">
                    <a:tint val="75000"/>
                  </a:prstClr>
                </a:solidFill>
              </a:rPr>
              <a:pPr>
                <a:defRPr/>
              </a:pPr>
              <a:t>30.10.2023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23A618B-95B2-4DFC-82C1-7BAE12BCFB0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85055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64836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3594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984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3839280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2060575"/>
            <a:ext cx="4027487"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1075" y="2060575"/>
            <a:ext cx="4029075"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931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06102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24908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921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926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481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4651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476250"/>
            <a:ext cx="2051050" cy="6192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476250"/>
            <a:ext cx="6005512" cy="619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6002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082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82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2384203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638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598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30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70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327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923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88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428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B5F4-06EC-4578-9CC0-87C11A17705D}"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FDDB99-0E8A-4BDF-9BFC-0B3743832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801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98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2019102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65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905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423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899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307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554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72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6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03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3568F-DC73-4D21-B78F-23F98E167D74}" type="datetimeFigureOut">
              <a:rPr lang="en-US" smtClean="0">
                <a:solidFill>
                  <a:prstClr val="black">
                    <a:tint val="75000"/>
                  </a:prstClr>
                </a:solidFill>
              </a:rPr>
              <a:pPr/>
              <a:t>10/30/2023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9657EC-9B68-4EFF-8F56-8E8B1AA633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0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34373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260902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327791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D854B-825B-4A0D-B121-15698CB8D9B8}" type="datetimeFigureOut">
              <a:rPr lang="ar-IQ" smtClean="0"/>
              <a:pPr/>
              <a:t>16/04/1445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691216D-C968-4538-B0BB-398F9AAB2580}" type="slidenum">
              <a:rPr lang="ar-IQ" smtClean="0"/>
              <a:pPr/>
              <a:t>‹#›</a:t>
            </a:fld>
            <a:endParaRPr lang="ar-IQ"/>
          </a:p>
        </p:txBody>
      </p:sp>
    </p:spTree>
    <p:extLst>
      <p:ext uri="{BB962C8B-B14F-4D97-AF65-F5344CB8AC3E}">
        <p14:creationId xmlns:p14="http://schemas.microsoft.com/office/powerpoint/2010/main" val="244550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D854B-825B-4A0D-B121-15698CB8D9B8}" type="datetimeFigureOut">
              <a:rPr lang="ar-IQ" smtClean="0"/>
              <a:pPr/>
              <a:t>16/04/1445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216D-C968-4538-B0BB-398F9AAB2580}" type="slidenum">
              <a:rPr lang="ar-IQ" smtClean="0"/>
              <a:pPr/>
              <a:t>‹#›</a:t>
            </a:fld>
            <a:endParaRPr lang="ar-IQ"/>
          </a:p>
        </p:txBody>
      </p:sp>
    </p:spTree>
    <p:extLst>
      <p:ext uri="{BB962C8B-B14F-4D97-AF65-F5344CB8AC3E}">
        <p14:creationId xmlns:p14="http://schemas.microsoft.com/office/powerpoint/2010/main" val="1653570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CB89A754-8A9B-446F-9AB8-62EF0BCA7669}" type="datetimeFigureOut">
              <a:rPr lang="ru-RU">
                <a:solidFill>
                  <a:prstClr val="black">
                    <a:tint val="75000"/>
                  </a:prstClr>
                </a:solidFill>
              </a:rPr>
              <a:pPr rtl="0">
                <a:defRPr/>
              </a:pPr>
              <a:t>30.10.2023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rtl="0">
              <a:defRPr/>
            </a:pPr>
            <a:fld id="{7DDA9FEC-3784-4CDE-9D11-8946A9C0E3F8}" type="slidenum">
              <a:rPr lang="ru-RU">
                <a:solidFill>
                  <a:prstClr val="black">
                    <a:tint val="75000"/>
                  </a:prstClr>
                </a:solidFill>
              </a:rPr>
              <a:pPr rtl="0">
                <a:defRPr/>
              </a:pPr>
              <a:t>‹#›</a:t>
            </a:fld>
            <a:endParaRPr lang="ru-RU">
              <a:solidFill>
                <a:prstClr val="black">
                  <a:tint val="75000"/>
                </a:prstClr>
              </a:solidFill>
            </a:endParaRPr>
          </a:p>
        </p:txBody>
      </p:sp>
    </p:spTree>
    <p:extLst>
      <p:ext uri="{BB962C8B-B14F-4D97-AF65-F5344CB8AC3E}">
        <p14:creationId xmlns:p14="http://schemas.microsoft.com/office/powerpoint/2010/main" val="1586841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2225"/>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619250" y="476250"/>
            <a:ext cx="72009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611188" y="2060575"/>
            <a:ext cx="82089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224286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fontAlgn="base">
        <a:spcBef>
          <a:spcPct val="0"/>
        </a:spcBef>
        <a:spcAft>
          <a:spcPct val="0"/>
        </a:spcAft>
        <a:defRPr sz="3600" b="1">
          <a:solidFill>
            <a:schemeClr val="tx1"/>
          </a:solidFill>
          <a:latin typeface="Arial" charset="0"/>
        </a:defRPr>
      </a:lvl6pPr>
      <a:lvl7pPr marL="914400" algn="r" rtl="0" fontAlgn="base">
        <a:spcBef>
          <a:spcPct val="0"/>
        </a:spcBef>
        <a:spcAft>
          <a:spcPct val="0"/>
        </a:spcAft>
        <a:defRPr sz="3600" b="1">
          <a:solidFill>
            <a:schemeClr val="tx1"/>
          </a:solidFill>
          <a:latin typeface="Arial" charset="0"/>
        </a:defRPr>
      </a:lvl7pPr>
      <a:lvl8pPr marL="1371600" algn="r" rtl="0" fontAlgn="base">
        <a:spcBef>
          <a:spcPct val="0"/>
        </a:spcBef>
        <a:spcAft>
          <a:spcPct val="0"/>
        </a:spcAft>
        <a:defRPr sz="3600" b="1">
          <a:solidFill>
            <a:schemeClr val="tx1"/>
          </a:solidFill>
          <a:latin typeface="Arial" charset="0"/>
        </a:defRPr>
      </a:lvl8pPr>
      <a:lvl9pPr marL="1828800" algn="r" rtl="0" fontAlgn="base">
        <a:spcBef>
          <a:spcPct val="0"/>
        </a:spcBef>
        <a:spcAft>
          <a:spcPct val="0"/>
        </a:spcAft>
        <a:defRPr sz="3600" b="1">
          <a:solidFill>
            <a:schemeClr val="tx1"/>
          </a:solidFill>
          <a:latin typeface="Arial" charset="0"/>
        </a:defRPr>
      </a:lvl9pPr>
    </p:titleStyle>
    <p:bodyStyle>
      <a:lvl1pPr marL="342900" indent="12700" algn="l" rtl="0" eaLnBrk="0" fontAlgn="base" hangingPunct="0">
        <a:spcBef>
          <a:spcPct val="20000"/>
        </a:spcBef>
        <a:spcAft>
          <a:spcPct val="100000"/>
        </a:spcAft>
        <a:defRPr sz="2400">
          <a:solidFill>
            <a:schemeClr val="tx1"/>
          </a:solidFill>
          <a:latin typeface="+mn-lt"/>
          <a:ea typeface="+mn-ea"/>
          <a:cs typeface="+mn-cs"/>
        </a:defRPr>
      </a:lvl1pPr>
      <a:lvl2pPr marL="723900" indent="355600" algn="l" rtl="0" eaLnBrk="0" fontAlgn="base" hangingPunct="0">
        <a:spcBef>
          <a:spcPct val="20000"/>
        </a:spcBef>
        <a:spcAft>
          <a:spcPct val="0"/>
        </a:spcAft>
        <a:buChar char="•"/>
        <a:defRPr sz="2400">
          <a:solidFill>
            <a:schemeClr val="tx1"/>
          </a:solidFill>
          <a:latin typeface="+mn-lt"/>
        </a:defRPr>
      </a:lvl2pPr>
      <a:lvl3pPr marL="1487488" indent="-228600" algn="l" rtl="0" eaLnBrk="0" fontAlgn="base" hangingPunct="0">
        <a:spcBef>
          <a:spcPct val="20000"/>
        </a:spcBef>
        <a:spcAft>
          <a:spcPct val="0"/>
        </a:spcAft>
        <a:defRPr sz="1600">
          <a:solidFill>
            <a:schemeClr val="tx1"/>
          </a:solidFill>
          <a:latin typeface="+mn-lt"/>
        </a:defRPr>
      </a:lvl3pPr>
      <a:lvl4pPr marL="1895475" indent="-228600" algn="l" rtl="0" eaLnBrk="0" fontAlgn="base" hangingPunct="0">
        <a:spcBef>
          <a:spcPct val="20000"/>
        </a:spcBef>
        <a:spcAft>
          <a:spcPct val="0"/>
        </a:spcAft>
        <a:defRPr sz="1400">
          <a:solidFill>
            <a:schemeClr val="tx1"/>
          </a:solidFill>
          <a:latin typeface="+mn-lt"/>
        </a:defRPr>
      </a:lvl4pPr>
      <a:lvl5pPr marL="2303463" indent="-228600" algn="l" rtl="0" eaLnBrk="0" fontAlgn="base" hangingPunct="0">
        <a:spcBef>
          <a:spcPct val="20000"/>
        </a:spcBef>
        <a:spcAft>
          <a:spcPct val="0"/>
        </a:spcAft>
        <a:defRPr sz="1400">
          <a:solidFill>
            <a:schemeClr val="tx1"/>
          </a:solidFill>
          <a:latin typeface="+mn-lt"/>
        </a:defRPr>
      </a:lvl5pPr>
      <a:lvl6pPr marL="2760663" indent="-228600" algn="l" rtl="0" fontAlgn="base">
        <a:spcBef>
          <a:spcPct val="20000"/>
        </a:spcBef>
        <a:spcAft>
          <a:spcPct val="0"/>
        </a:spcAft>
        <a:defRPr sz="1400">
          <a:solidFill>
            <a:schemeClr val="tx1"/>
          </a:solidFill>
          <a:latin typeface="+mn-lt"/>
        </a:defRPr>
      </a:lvl6pPr>
      <a:lvl7pPr marL="3217863" indent="-228600" algn="l" rtl="0" fontAlgn="base">
        <a:spcBef>
          <a:spcPct val="20000"/>
        </a:spcBef>
        <a:spcAft>
          <a:spcPct val="0"/>
        </a:spcAft>
        <a:defRPr sz="1400">
          <a:solidFill>
            <a:schemeClr val="tx1"/>
          </a:solidFill>
          <a:latin typeface="+mn-lt"/>
        </a:defRPr>
      </a:lvl7pPr>
      <a:lvl8pPr marL="3675063" indent="-228600" algn="l" rtl="0" fontAlgn="base">
        <a:spcBef>
          <a:spcPct val="20000"/>
        </a:spcBef>
        <a:spcAft>
          <a:spcPct val="0"/>
        </a:spcAft>
        <a:defRPr sz="1400">
          <a:solidFill>
            <a:schemeClr val="tx1"/>
          </a:solidFill>
          <a:latin typeface="+mn-lt"/>
        </a:defRPr>
      </a:lvl8pPr>
      <a:lvl9pPr marL="4132263" indent="-228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754B5F4-06EC-4578-9CC0-87C11A17705D}" type="datetimeFigureOut">
              <a:rPr lang="en-US" smtClean="0">
                <a:solidFill>
                  <a:prstClr val="black">
                    <a:tint val="75000"/>
                  </a:prstClr>
                </a:solidFill>
              </a:rPr>
              <a:pPr rtl="0"/>
              <a:t>10/30/2023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1FDDB99-0E8A-4BDF-9BFC-0B374383281A}"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27453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FA3568F-DC73-4D21-B78F-23F98E167D74}" type="datetimeFigureOut">
              <a:rPr lang="en-US" smtClean="0">
                <a:solidFill>
                  <a:prstClr val="black">
                    <a:tint val="75000"/>
                  </a:prstClr>
                </a:solidFill>
              </a:rPr>
              <a:pPr rtl="0"/>
              <a:t>10/30/2023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F9657EC-9B68-4EFF-8F56-8E8B1AA6334E}"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00455338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4290"/>
            <a:ext cx="7117180" cy="1198486"/>
          </a:xfrm>
        </p:spPr>
        <p:txBody>
          <a:bodyPr/>
          <a:lstStyle/>
          <a:p>
            <a:r>
              <a:rPr lang="en-US" sz="5400" b="1" dirty="0" smtClean="0">
                <a:solidFill>
                  <a:schemeClr val="bg1"/>
                </a:solidFill>
                <a:latin typeface="Lucida Handwriting" pitchFamily="66" charset="0"/>
              </a:rPr>
              <a:t>OSTEOARTHRITIS</a:t>
            </a:r>
            <a:endParaRPr lang="en-IN" sz="5400" b="1" dirty="0">
              <a:solidFill>
                <a:schemeClr val="bg1"/>
              </a:solidFill>
              <a:latin typeface="Lucida Handwriting" pitchFamily="66" charset="0"/>
            </a:endParaRPr>
          </a:p>
        </p:txBody>
      </p:sp>
      <p:sp>
        <p:nvSpPr>
          <p:cNvPr id="3" name="Subtitle 2"/>
          <p:cNvSpPr>
            <a:spLocks noGrp="1"/>
          </p:cNvSpPr>
          <p:nvPr>
            <p:ph type="subTitle" idx="1"/>
          </p:nvPr>
        </p:nvSpPr>
        <p:spPr>
          <a:xfrm>
            <a:off x="1013410" y="4653136"/>
            <a:ext cx="7117180" cy="861420"/>
          </a:xfrm>
        </p:spPr>
        <p:txBody>
          <a:bodyPr>
            <a:normAutofit fontScale="25000" lnSpcReduction="20000"/>
          </a:bodyPr>
          <a:lstStyle/>
          <a:p>
            <a:r>
              <a:rPr lang="en-US" sz="12800" b="1" dirty="0" smtClean="0">
                <a:solidFill>
                  <a:prstClr val="black"/>
                </a:solidFill>
                <a:ea typeface="+mj-ea"/>
                <a:cs typeface="+mj-cs"/>
              </a:rPr>
              <a:t>Osteoarthritis</a:t>
            </a:r>
          </a:p>
          <a:p>
            <a:r>
              <a:rPr lang="en-IN" sz="9600" b="1" dirty="0" err="1">
                <a:solidFill>
                  <a:schemeClr val="tx1"/>
                </a:solidFill>
              </a:rPr>
              <a:t>Dr.</a:t>
            </a:r>
            <a:r>
              <a:rPr lang="en-IN" sz="9600" b="1" dirty="0">
                <a:solidFill>
                  <a:schemeClr val="tx1"/>
                </a:solidFill>
              </a:rPr>
              <a:t> </a:t>
            </a:r>
            <a:r>
              <a:rPr lang="en-IN" sz="9600" b="1" dirty="0" err="1">
                <a:solidFill>
                  <a:schemeClr val="tx1"/>
                </a:solidFill>
              </a:rPr>
              <a:t>Husham</a:t>
            </a:r>
            <a:r>
              <a:rPr lang="en-IN" sz="9600" b="1" dirty="0">
                <a:solidFill>
                  <a:schemeClr val="tx1"/>
                </a:solidFill>
              </a:rPr>
              <a:t> </a:t>
            </a:r>
            <a:r>
              <a:rPr lang="en-IN" sz="9600" b="1" dirty="0" err="1" smtClean="0">
                <a:solidFill>
                  <a:schemeClr val="tx1"/>
                </a:solidFill>
              </a:rPr>
              <a:t>Aldaoseri</a:t>
            </a:r>
            <a:endParaRPr lang="en-IN" sz="9600" b="1" dirty="0" smtClean="0">
              <a:solidFill>
                <a:schemeClr val="tx1"/>
              </a:solidFill>
            </a:endParaRPr>
          </a:p>
          <a:p>
            <a:r>
              <a:rPr lang="en-IN" sz="9600" b="1" dirty="0" smtClean="0">
                <a:solidFill>
                  <a:schemeClr val="tx1"/>
                </a:solidFill>
              </a:rPr>
              <a:t>30/Oct./2023</a:t>
            </a:r>
            <a:endParaRPr lang="en-IN" sz="9600" b="1" dirty="0">
              <a:solidFill>
                <a:schemeClr val="tx1"/>
              </a:solidFill>
            </a:endParaRP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180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smtClean="0"/>
              <a:t>Pathogenesis &amp; pathology</a:t>
            </a:r>
            <a:endParaRPr lang="ar-IQ" sz="3600" dirty="0"/>
          </a:p>
        </p:txBody>
      </p:sp>
      <p:sp>
        <p:nvSpPr>
          <p:cNvPr id="3" name="عنصر نائب للمحتوى 2"/>
          <p:cNvSpPr>
            <a:spLocks noGrp="1"/>
          </p:cNvSpPr>
          <p:nvPr>
            <p:ph idx="1"/>
          </p:nvPr>
        </p:nvSpPr>
        <p:spPr>
          <a:xfrm>
            <a:off x="1428727" y="1857364"/>
            <a:ext cx="7610497" cy="5000636"/>
          </a:xfrm>
        </p:spPr>
        <p:txBody>
          <a:bodyPr/>
          <a:lstStyle/>
          <a:p>
            <a:pPr algn="l" rtl="0">
              <a:buClr>
                <a:srgbClr val="00B0F0"/>
              </a:buClr>
              <a:buFont typeface="Wingdings" pitchFamily="2" charset="2"/>
              <a:buChar char="ü"/>
            </a:pPr>
            <a:r>
              <a:rPr lang="en-US" sz="2400" dirty="0" smtClean="0"/>
              <a:t>It is a disease of </a:t>
            </a:r>
            <a:r>
              <a:rPr lang="en-US" sz="2400" dirty="0" err="1" smtClean="0"/>
              <a:t>articular</a:t>
            </a:r>
            <a:r>
              <a:rPr lang="en-US" sz="2400" dirty="0" smtClean="0"/>
              <a:t> cartilage.</a:t>
            </a:r>
          </a:p>
          <a:p>
            <a:pPr algn="l" rtl="0">
              <a:buClr>
                <a:srgbClr val="00B0F0"/>
              </a:buClr>
              <a:buFont typeface="Wingdings" pitchFamily="2" charset="2"/>
              <a:buChar char="ü"/>
            </a:pPr>
            <a:r>
              <a:rPr lang="en-US" sz="2400" dirty="0" err="1" smtClean="0"/>
              <a:t>Chondrocytes</a:t>
            </a:r>
            <a:r>
              <a:rPr lang="en-US" sz="2400" dirty="0" smtClean="0"/>
              <a:t> are maintaining homeostasis of cartilage , it synthesize collagens, </a:t>
            </a:r>
            <a:r>
              <a:rPr lang="en-US" sz="2400" dirty="0" err="1" smtClean="0"/>
              <a:t>proteoglycans</a:t>
            </a:r>
            <a:r>
              <a:rPr lang="en-US" sz="2400" dirty="0" smtClean="0"/>
              <a:t> &amp; </a:t>
            </a:r>
            <a:r>
              <a:rPr lang="en-US" sz="2400" dirty="0" err="1" smtClean="0"/>
              <a:t>proteinases</a:t>
            </a:r>
            <a:r>
              <a:rPr lang="en-US" sz="2400" dirty="0" smtClean="0"/>
              <a:t>. </a:t>
            </a:r>
          </a:p>
          <a:p>
            <a:pPr algn="l" rtl="0">
              <a:buClr>
                <a:srgbClr val="00B0F0"/>
              </a:buClr>
              <a:buFont typeface="Wingdings" pitchFamily="2" charset="2"/>
              <a:buChar char="ü"/>
            </a:pPr>
            <a:r>
              <a:rPr lang="en-US" sz="2400" dirty="0" smtClean="0"/>
              <a:t>OA results from failure of </a:t>
            </a:r>
            <a:r>
              <a:rPr lang="en-US" sz="2400" dirty="0" err="1" smtClean="0"/>
              <a:t>chondrocytes</a:t>
            </a:r>
            <a:r>
              <a:rPr lang="en-US" sz="2400" dirty="0" smtClean="0"/>
              <a:t> to synthesize a good quality of matrix in terms of elasticity &amp; resistance &amp; to maintain the balance between synthesis &amp; </a:t>
            </a:r>
            <a:r>
              <a:rPr lang="en-US" sz="2400" dirty="0" err="1" smtClean="0"/>
              <a:t>degredation</a:t>
            </a:r>
            <a:r>
              <a:rPr lang="en-US" sz="2400" dirty="0" smtClean="0"/>
              <a:t>.</a:t>
            </a:r>
          </a:p>
          <a:p>
            <a:pPr algn="l" rtl="0">
              <a:buClr>
                <a:srgbClr val="00B0F0"/>
              </a:buClr>
              <a:buFont typeface="Wingdings" pitchFamily="2" charset="2"/>
              <a:buChar char="ü"/>
            </a:pPr>
            <a:r>
              <a:rPr lang="en-US" sz="2400" dirty="0" smtClean="0"/>
              <a:t>  The degeneration process might be initiated by some stimuli ( Mechanical insult or Biochemical abnormalities of cartilage).</a:t>
            </a:r>
          </a:p>
          <a:p>
            <a:endParaRPr lang="ar-IQ"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OA Disease Evolution </a:t>
            </a:r>
            <a:r>
              <a:rPr lang="en-US" smtClean="0">
                <a:cs typeface="Arial" charset="0"/>
              </a:rPr>
              <a:t>–</a:t>
            </a:r>
            <a:r>
              <a:rPr lang="en-US" smtClean="0"/>
              <a:t> Stage I</a:t>
            </a:r>
          </a:p>
        </p:txBody>
      </p:sp>
      <p:pic>
        <p:nvPicPr>
          <p:cNvPr id="717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34" y="1419225"/>
            <a:ext cx="1357489" cy="4598988"/>
          </a:xfrm>
          <a:prstGeom prst="rect">
            <a:avLst/>
          </a:prstGeom>
          <a:solidFill>
            <a:schemeClr val="tx2">
              <a:lumMod val="60000"/>
              <a:lumOff val="40000"/>
            </a:schemeClr>
          </a:solidFill>
          <a:ln>
            <a:noFill/>
          </a:ln>
          <a:effectLst/>
          <a:extLst/>
        </p:spPr>
      </p:pic>
      <p:sp>
        <p:nvSpPr>
          <p:cNvPr id="230411" name="Oval 11"/>
          <p:cNvSpPr>
            <a:spLocks noChangeArrowheads="1"/>
          </p:cNvSpPr>
          <p:nvPr/>
        </p:nvSpPr>
        <p:spPr bwMode="auto">
          <a:xfrm>
            <a:off x="3217333" y="3048000"/>
            <a:ext cx="1219200" cy="838200"/>
          </a:xfrm>
          <a:prstGeom prst="ellipse">
            <a:avLst/>
          </a:prstGeom>
          <a:solidFill>
            <a:schemeClr val="accent2">
              <a:lumMod val="75000"/>
            </a:schemeClr>
          </a:solidFill>
          <a:ln w="12700">
            <a:solidFill>
              <a:srgbClr val="EBE181"/>
            </a:solidFill>
            <a:round/>
            <a:headEnd/>
            <a:tailEnd/>
          </a:ln>
          <a:effectLst/>
          <a:extLst/>
        </p:spPr>
        <p:txBody>
          <a:bodyPr wrap="none" anchor="ctr"/>
          <a:lstStyle/>
          <a:p>
            <a:pPr>
              <a:defRPr/>
            </a:pPr>
            <a:endParaRPr lang="en-US"/>
          </a:p>
        </p:txBody>
      </p:sp>
      <p:sp>
        <p:nvSpPr>
          <p:cNvPr id="230412" name="Oval 12"/>
          <p:cNvSpPr>
            <a:spLocks noChangeArrowheads="1"/>
          </p:cNvSpPr>
          <p:nvPr/>
        </p:nvSpPr>
        <p:spPr bwMode="auto">
          <a:xfrm>
            <a:off x="3572933" y="3162300"/>
            <a:ext cx="423333" cy="361950"/>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0414" name="Line 14"/>
          <p:cNvSpPr>
            <a:spLocks noChangeShapeType="1"/>
          </p:cNvSpPr>
          <p:nvPr/>
        </p:nvSpPr>
        <p:spPr bwMode="auto">
          <a:xfrm flipV="1">
            <a:off x="1371600" y="3619500"/>
            <a:ext cx="2133600" cy="342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5" name="Text Box 16"/>
          <p:cNvSpPr txBox="1">
            <a:spLocks noChangeArrowheads="1"/>
          </p:cNvSpPr>
          <p:nvPr/>
        </p:nvSpPr>
        <p:spPr bwMode="auto">
          <a:xfrm>
            <a:off x="1830745" y="2693988"/>
            <a:ext cx="16081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effectLst/>
              </a:rPr>
              <a:t>Chondrocyte</a:t>
            </a:r>
          </a:p>
        </p:txBody>
      </p:sp>
      <p:sp>
        <p:nvSpPr>
          <p:cNvPr id="7176" name="Text Box 17"/>
          <p:cNvSpPr txBox="1">
            <a:spLocks noChangeArrowheads="1"/>
          </p:cNvSpPr>
          <p:nvPr/>
        </p:nvSpPr>
        <p:spPr bwMode="auto">
          <a:xfrm>
            <a:off x="4447987" y="2668589"/>
            <a:ext cx="1657891"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400" b="1">
                <a:effectLst/>
              </a:rPr>
              <a:t>Proteases</a:t>
            </a:r>
            <a:endParaRPr lang="en-US" b="1">
              <a:effectLst/>
            </a:endParaRPr>
          </a:p>
          <a:p>
            <a:endParaRPr lang="en-US" b="1">
              <a:effectLst/>
            </a:endParaRPr>
          </a:p>
          <a:p>
            <a:r>
              <a:rPr lang="en-US" b="1">
                <a:effectLst/>
                <a:sym typeface="Symbol" pitchFamily="18" charset="2"/>
              </a:rPr>
              <a:t></a:t>
            </a:r>
            <a:endParaRPr lang="en-US" b="1">
              <a:effectLst/>
            </a:endParaRPr>
          </a:p>
          <a:p>
            <a:endParaRPr lang="en-US" b="1">
              <a:effectLst/>
            </a:endParaRPr>
          </a:p>
          <a:p>
            <a:r>
              <a:rPr lang="en-US" sz="1600" b="1">
                <a:effectLst/>
              </a:rPr>
              <a:t>Inhibitors</a:t>
            </a:r>
          </a:p>
        </p:txBody>
      </p:sp>
      <p:cxnSp>
        <p:nvCxnSpPr>
          <p:cNvPr id="7177" name="AutoShape 18"/>
          <p:cNvCxnSpPr>
            <a:cxnSpLocks noChangeShapeType="1"/>
            <a:stCxn id="230411" idx="7"/>
            <a:endCxn id="7176" idx="0"/>
          </p:cNvCxnSpPr>
          <p:nvPr/>
        </p:nvCxnSpPr>
        <p:spPr bwMode="auto">
          <a:xfrm rot="5400000" flipH="1" flipV="1">
            <a:off x="4516378" y="2410197"/>
            <a:ext cx="502163" cy="1018948"/>
          </a:xfrm>
          <a:prstGeom prst="bentConnector3">
            <a:avLst>
              <a:gd name="adj1" fmla="val 145523"/>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AutoShape 19"/>
          <p:cNvCxnSpPr>
            <a:cxnSpLocks noChangeShapeType="1"/>
            <a:stCxn id="230411" idx="5"/>
            <a:endCxn id="7176" idx="2"/>
          </p:cNvCxnSpPr>
          <p:nvPr/>
        </p:nvCxnSpPr>
        <p:spPr bwMode="auto">
          <a:xfrm rot="16200000" flipH="1">
            <a:off x="4545447" y="3475986"/>
            <a:ext cx="444024" cy="1018948"/>
          </a:xfrm>
          <a:prstGeom prst="bentConnector3">
            <a:avLst>
              <a:gd name="adj1" fmla="val 151484"/>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 name="Text Box 20"/>
          <p:cNvSpPr txBox="1">
            <a:spLocks noChangeArrowheads="1"/>
          </p:cNvSpPr>
          <p:nvPr/>
        </p:nvSpPr>
        <p:spPr bwMode="auto">
          <a:xfrm>
            <a:off x="6478106" y="2439988"/>
            <a:ext cx="198009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400" b="1">
                <a:effectLst/>
              </a:rPr>
              <a:t>Matrix</a:t>
            </a:r>
          </a:p>
          <a:p>
            <a:r>
              <a:rPr lang="en-US" sz="2400" b="1">
                <a:effectLst/>
              </a:rPr>
              <a:t>Degradation</a:t>
            </a:r>
            <a:endParaRPr lang="en-US" b="1">
              <a:effectLst/>
            </a:endParaRPr>
          </a:p>
          <a:p>
            <a:endParaRPr lang="en-US" b="1">
              <a:effectLst/>
            </a:endParaRPr>
          </a:p>
          <a:p>
            <a:r>
              <a:rPr lang="en-US" b="1">
                <a:effectLst/>
                <a:sym typeface="Symbol" pitchFamily="18" charset="2"/>
              </a:rPr>
              <a:t></a:t>
            </a:r>
            <a:endParaRPr lang="en-US" b="1">
              <a:effectLst/>
            </a:endParaRPr>
          </a:p>
          <a:p>
            <a:endParaRPr lang="en-US" b="1">
              <a:effectLst/>
            </a:endParaRPr>
          </a:p>
          <a:p>
            <a:r>
              <a:rPr lang="en-US" b="1">
                <a:effectLst/>
              </a:rPr>
              <a:t>Collagen</a:t>
            </a:r>
          </a:p>
          <a:p>
            <a:r>
              <a:rPr lang="en-US" b="1">
                <a:effectLst/>
              </a:rPr>
              <a:t>&amp;</a:t>
            </a:r>
          </a:p>
          <a:p>
            <a:r>
              <a:rPr lang="en-US" b="1">
                <a:effectLst/>
              </a:rPr>
              <a:t>Proteoglycans</a:t>
            </a:r>
          </a:p>
        </p:txBody>
      </p:sp>
      <p:sp>
        <p:nvSpPr>
          <p:cNvPr id="230421" name="Line 21"/>
          <p:cNvSpPr>
            <a:spLocks noChangeShapeType="1"/>
          </p:cNvSpPr>
          <p:nvPr/>
        </p:nvSpPr>
        <p:spPr bwMode="auto">
          <a:xfrm>
            <a:off x="6214533" y="2914650"/>
            <a:ext cx="2635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1194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88640"/>
            <a:ext cx="8229600" cy="952773"/>
          </a:xfrm>
        </p:spPr>
        <p:txBody>
          <a:bodyPr/>
          <a:lstStyle/>
          <a:p>
            <a:r>
              <a:rPr lang="en-US" dirty="0" smtClean="0"/>
              <a:t>OA Disease Evolution </a:t>
            </a:r>
            <a:r>
              <a:rPr lang="en-US" dirty="0" smtClean="0">
                <a:cs typeface="Arial" charset="0"/>
              </a:rPr>
              <a:t>–</a:t>
            </a:r>
            <a:r>
              <a:rPr lang="en-US" dirty="0" smtClean="0"/>
              <a:t> Stage II</a:t>
            </a:r>
          </a:p>
        </p:txBody>
      </p:sp>
      <p:sp>
        <p:nvSpPr>
          <p:cNvPr id="232451" name="Rectangle 3"/>
          <p:cNvSpPr>
            <a:spLocks noChangeArrowheads="1"/>
          </p:cNvSpPr>
          <p:nvPr/>
        </p:nvSpPr>
        <p:spPr bwMode="auto">
          <a:xfrm>
            <a:off x="2675467" y="1039813"/>
            <a:ext cx="5214056" cy="4926012"/>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52" name="Rectangle 4"/>
          <p:cNvSpPr>
            <a:spLocks noChangeArrowheads="1"/>
          </p:cNvSpPr>
          <p:nvPr/>
        </p:nvSpPr>
        <p:spPr bwMode="auto">
          <a:xfrm>
            <a:off x="1303867" y="1039813"/>
            <a:ext cx="4978400" cy="3865562"/>
          </a:xfrm>
          <a:prstGeom prst="rect">
            <a:avLst/>
          </a:prstGeom>
          <a:solidFill>
            <a:srgbClr val="B2B2B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54" name="AutoShape 6" descr="Granite"/>
          <p:cNvSpPr>
            <a:spLocks noChangeArrowheads="1"/>
          </p:cNvSpPr>
          <p:nvPr/>
        </p:nvSpPr>
        <p:spPr bwMode="auto">
          <a:xfrm>
            <a:off x="1456267" y="5153025"/>
            <a:ext cx="4893733" cy="812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a:srcRect/>
            <a:tile tx="0" ty="0" sx="100000" sy="100000" flip="none" algn="tl"/>
          </a:blipFill>
          <a:ln w="762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53" name="AutoShape 5"/>
          <p:cNvSpPr>
            <a:spLocks noChangeArrowheads="1"/>
          </p:cNvSpPr>
          <p:nvPr/>
        </p:nvSpPr>
        <p:spPr bwMode="auto">
          <a:xfrm>
            <a:off x="1320800" y="4048125"/>
            <a:ext cx="5147733" cy="1162050"/>
          </a:xfrm>
          <a:prstGeom prst="roundRect">
            <a:avLst>
              <a:gd name="adj" fmla="val 16667"/>
            </a:avLst>
          </a:prstGeom>
          <a:solidFill>
            <a:srgbClr val="EBE18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8199" name="Text Box 8"/>
          <p:cNvSpPr txBox="1">
            <a:spLocks noChangeArrowheads="1"/>
          </p:cNvSpPr>
          <p:nvPr/>
        </p:nvSpPr>
        <p:spPr bwMode="auto">
          <a:xfrm>
            <a:off x="6363017" y="1303338"/>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effectLst/>
              </a:rPr>
              <a:t>Synovial</a:t>
            </a:r>
          </a:p>
          <a:p>
            <a:r>
              <a:rPr lang="en-US" b="1">
                <a:effectLst/>
              </a:rPr>
              <a:t>Membrane</a:t>
            </a:r>
          </a:p>
        </p:txBody>
      </p:sp>
      <p:sp>
        <p:nvSpPr>
          <p:cNvPr id="8200" name="Text Box 9"/>
          <p:cNvSpPr txBox="1">
            <a:spLocks noChangeArrowheads="1"/>
          </p:cNvSpPr>
          <p:nvPr/>
        </p:nvSpPr>
        <p:spPr bwMode="auto">
          <a:xfrm>
            <a:off x="1774284" y="4084638"/>
            <a:ext cx="11721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Cartilage</a:t>
            </a:r>
          </a:p>
        </p:txBody>
      </p:sp>
      <p:sp>
        <p:nvSpPr>
          <p:cNvPr id="8201" name="Text Box 10"/>
          <p:cNvSpPr txBox="1">
            <a:spLocks noChangeArrowheads="1"/>
          </p:cNvSpPr>
          <p:nvPr/>
        </p:nvSpPr>
        <p:spPr bwMode="auto">
          <a:xfrm>
            <a:off x="1651102" y="5170488"/>
            <a:ext cx="2236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Subchondral Bone</a:t>
            </a:r>
          </a:p>
        </p:txBody>
      </p:sp>
      <p:sp>
        <p:nvSpPr>
          <p:cNvPr id="8202" name="Text Box 11"/>
          <p:cNvSpPr txBox="1">
            <a:spLocks noChangeArrowheads="1"/>
          </p:cNvSpPr>
          <p:nvPr/>
        </p:nvSpPr>
        <p:spPr bwMode="auto">
          <a:xfrm>
            <a:off x="1727781" y="1141413"/>
            <a:ext cx="1749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Synovial Fluid</a:t>
            </a:r>
          </a:p>
        </p:txBody>
      </p:sp>
      <p:grpSp>
        <p:nvGrpSpPr>
          <p:cNvPr id="8203" name="Group 14"/>
          <p:cNvGrpSpPr>
            <a:grpSpLocks/>
          </p:cNvGrpSpPr>
          <p:nvPr/>
        </p:nvGrpSpPr>
        <p:grpSpPr bwMode="auto">
          <a:xfrm>
            <a:off x="3369734" y="4238625"/>
            <a:ext cx="982133" cy="781050"/>
            <a:chOff x="2280" y="1920"/>
            <a:chExt cx="864" cy="528"/>
          </a:xfrm>
        </p:grpSpPr>
        <p:sp>
          <p:nvSpPr>
            <p:cNvPr id="232460" name="Oval 12"/>
            <p:cNvSpPr>
              <a:spLocks noChangeArrowheads="1"/>
            </p:cNvSpPr>
            <p:nvPr/>
          </p:nvSpPr>
          <p:spPr bwMode="auto">
            <a:xfrm>
              <a:off x="2280" y="1920"/>
              <a:ext cx="864" cy="528"/>
            </a:xfrm>
            <a:prstGeom prst="ellipse">
              <a:avLst/>
            </a:prstGeom>
            <a:solidFill>
              <a:schemeClr val="tx1"/>
            </a:solidFill>
            <a:ln w="12700">
              <a:solidFill>
                <a:srgbClr val="EBE18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1" name="Oval 13"/>
            <p:cNvSpPr>
              <a:spLocks noChangeArrowheads="1"/>
            </p:cNvSpPr>
            <p:nvPr/>
          </p:nvSpPr>
          <p:spPr bwMode="auto">
            <a:xfrm>
              <a:off x="2532" y="1992"/>
              <a:ext cx="300" cy="229"/>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32463" name="Freeform 15"/>
          <p:cNvSpPr>
            <a:spLocks/>
          </p:cNvSpPr>
          <p:nvPr/>
        </p:nvSpPr>
        <p:spPr bwMode="auto">
          <a:xfrm rot="-2801028">
            <a:off x="2803878" y="2958042"/>
            <a:ext cx="609600" cy="389467"/>
          </a:xfrm>
          <a:custGeom>
            <a:avLst/>
            <a:gdLst>
              <a:gd name="T0" fmla="*/ 0 w 384"/>
              <a:gd name="T1" fmla="*/ 0 h 276"/>
              <a:gd name="T2" fmla="*/ 228 w 384"/>
              <a:gd name="T3" fmla="*/ 240 h 276"/>
              <a:gd name="T4" fmla="*/ 348 w 384"/>
              <a:gd name="T5" fmla="*/ 264 h 276"/>
              <a:gd name="T6" fmla="*/ 384 w 384"/>
              <a:gd name="T7" fmla="*/ 276 h 276"/>
            </a:gdLst>
            <a:ahLst/>
            <a:cxnLst>
              <a:cxn ang="0">
                <a:pos x="T0" y="T1"/>
              </a:cxn>
              <a:cxn ang="0">
                <a:pos x="T2" y="T3"/>
              </a:cxn>
              <a:cxn ang="0">
                <a:pos x="T4" y="T5"/>
              </a:cxn>
              <a:cxn ang="0">
                <a:pos x="T6" y="T7"/>
              </a:cxn>
            </a:cxnLst>
            <a:rect l="0" t="0" r="r" b="b"/>
            <a:pathLst>
              <a:path w="384" h="276">
                <a:moveTo>
                  <a:pt x="0" y="0"/>
                </a:moveTo>
                <a:cubicBezTo>
                  <a:pt x="62" y="92"/>
                  <a:pt x="125" y="188"/>
                  <a:pt x="228" y="240"/>
                </a:cubicBezTo>
                <a:cubicBezTo>
                  <a:pt x="262" y="257"/>
                  <a:pt x="317" y="260"/>
                  <a:pt x="348" y="264"/>
                </a:cubicBezTo>
                <a:cubicBezTo>
                  <a:pt x="360" y="268"/>
                  <a:pt x="384" y="276"/>
                  <a:pt x="384" y="276"/>
                </a:cubicBezTo>
              </a:path>
            </a:pathLst>
          </a:custGeom>
          <a:noFill/>
          <a:ln w="76200" cap="flat" cmpd="sng">
            <a:solidFill>
              <a:srgbClr val="EBE1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4" name="Freeform 16"/>
          <p:cNvSpPr>
            <a:spLocks/>
          </p:cNvSpPr>
          <p:nvPr/>
        </p:nvSpPr>
        <p:spPr bwMode="auto">
          <a:xfrm rot="-5400000">
            <a:off x="2976034" y="2481792"/>
            <a:ext cx="609600" cy="389467"/>
          </a:xfrm>
          <a:custGeom>
            <a:avLst/>
            <a:gdLst>
              <a:gd name="T0" fmla="*/ 0 w 384"/>
              <a:gd name="T1" fmla="*/ 0 h 276"/>
              <a:gd name="T2" fmla="*/ 228 w 384"/>
              <a:gd name="T3" fmla="*/ 240 h 276"/>
              <a:gd name="T4" fmla="*/ 348 w 384"/>
              <a:gd name="T5" fmla="*/ 264 h 276"/>
              <a:gd name="T6" fmla="*/ 384 w 384"/>
              <a:gd name="T7" fmla="*/ 276 h 276"/>
            </a:gdLst>
            <a:ahLst/>
            <a:cxnLst>
              <a:cxn ang="0">
                <a:pos x="T0" y="T1"/>
              </a:cxn>
              <a:cxn ang="0">
                <a:pos x="T2" y="T3"/>
              </a:cxn>
              <a:cxn ang="0">
                <a:pos x="T4" y="T5"/>
              </a:cxn>
              <a:cxn ang="0">
                <a:pos x="T6" y="T7"/>
              </a:cxn>
            </a:cxnLst>
            <a:rect l="0" t="0" r="r" b="b"/>
            <a:pathLst>
              <a:path w="384" h="276">
                <a:moveTo>
                  <a:pt x="0" y="0"/>
                </a:moveTo>
                <a:cubicBezTo>
                  <a:pt x="62" y="92"/>
                  <a:pt x="125" y="188"/>
                  <a:pt x="228" y="240"/>
                </a:cubicBezTo>
                <a:cubicBezTo>
                  <a:pt x="262" y="257"/>
                  <a:pt x="317" y="260"/>
                  <a:pt x="348" y="264"/>
                </a:cubicBezTo>
                <a:cubicBezTo>
                  <a:pt x="360" y="268"/>
                  <a:pt x="384" y="276"/>
                  <a:pt x="384" y="276"/>
                </a:cubicBezTo>
              </a:path>
            </a:pathLst>
          </a:custGeom>
          <a:noFill/>
          <a:ln w="76200" cap="flat" cmpd="sng">
            <a:solidFill>
              <a:srgbClr val="EBE1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5" name="Freeform 17"/>
          <p:cNvSpPr>
            <a:spLocks/>
          </p:cNvSpPr>
          <p:nvPr/>
        </p:nvSpPr>
        <p:spPr bwMode="auto">
          <a:xfrm rot="3520911" flipV="1">
            <a:off x="3633612" y="2062692"/>
            <a:ext cx="609600" cy="389467"/>
          </a:xfrm>
          <a:custGeom>
            <a:avLst/>
            <a:gdLst>
              <a:gd name="T0" fmla="*/ 0 w 384"/>
              <a:gd name="T1" fmla="*/ 0 h 276"/>
              <a:gd name="T2" fmla="*/ 228 w 384"/>
              <a:gd name="T3" fmla="*/ 240 h 276"/>
              <a:gd name="T4" fmla="*/ 348 w 384"/>
              <a:gd name="T5" fmla="*/ 264 h 276"/>
              <a:gd name="T6" fmla="*/ 384 w 384"/>
              <a:gd name="T7" fmla="*/ 276 h 276"/>
            </a:gdLst>
            <a:ahLst/>
            <a:cxnLst>
              <a:cxn ang="0">
                <a:pos x="T0" y="T1"/>
              </a:cxn>
              <a:cxn ang="0">
                <a:pos x="T2" y="T3"/>
              </a:cxn>
              <a:cxn ang="0">
                <a:pos x="T4" y="T5"/>
              </a:cxn>
              <a:cxn ang="0">
                <a:pos x="T6" y="T7"/>
              </a:cxn>
            </a:cxnLst>
            <a:rect l="0" t="0" r="r" b="b"/>
            <a:pathLst>
              <a:path w="384" h="276">
                <a:moveTo>
                  <a:pt x="0" y="0"/>
                </a:moveTo>
                <a:cubicBezTo>
                  <a:pt x="62" y="92"/>
                  <a:pt x="125" y="188"/>
                  <a:pt x="228" y="240"/>
                </a:cubicBezTo>
                <a:cubicBezTo>
                  <a:pt x="262" y="257"/>
                  <a:pt x="317" y="260"/>
                  <a:pt x="348" y="264"/>
                </a:cubicBezTo>
                <a:cubicBezTo>
                  <a:pt x="360" y="268"/>
                  <a:pt x="384" y="276"/>
                  <a:pt x="384" y="276"/>
                </a:cubicBezTo>
              </a:path>
            </a:pathLst>
          </a:custGeom>
          <a:noFill/>
          <a:ln w="76200" cap="flat" cmpd="sng">
            <a:solidFill>
              <a:srgbClr val="EBE1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6" name="Freeform 18"/>
          <p:cNvSpPr>
            <a:spLocks/>
          </p:cNvSpPr>
          <p:nvPr/>
        </p:nvSpPr>
        <p:spPr bwMode="auto">
          <a:xfrm rot="-16035881">
            <a:off x="2628900" y="2472267"/>
            <a:ext cx="609600" cy="389467"/>
          </a:xfrm>
          <a:custGeom>
            <a:avLst/>
            <a:gdLst>
              <a:gd name="T0" fmla="*/ 0 w 384"/>
              <a:gd name="T1" fmla="*/ 0 h 276"/>
              <a:gd name="T2" fmla="*/ 228 w 384"/>
              <a:gd name="T3" fmla="*/ 240 h 276"/>
              <a:gd name="T4" fmla="*/ 348 w 384"/>
              <a:gd name="T5" fmla="*/ 264 h 276"/>
              <a:gd name="T6" fmla="*/ 384 w 384"/>
              <a:gd name="T7" fmla="*/ 276 h 276"/>
            </a:gdLst>
            <a:ahLst/>
            <a:cxnLst>
              <a:cxn ang="0">
                <a:pos x="T0" y="T1"/>
              </a:cxn>
              <a:cxn ang="0">
                <a:pos x="T2" y="T3"/>
              </a:cxn>
              <a:cxn ang="0">
                <a:pos x="T4" y="T5"/>
              </a:cxn>
              <a:cxn ang="0">
                <a:pos x="T6" y="T7"/>
              </a:cxn>
            </a:cxnLst>
            <a:rect l="0" t="0" r="r" b="b"/>
            <a:pathLst>
              <a:path w="384" h="276">
                <a:moveTo>
                  <a:pt x="0" y="0"/>
                </a:moveTo>
                <a:cubicBezTo>
                  <a:pt x="62" y="92"/>
                  <a:pt x="125" y="188"/>
                  <a:pt x="228" y="240"/>
                </a:cubicBezTo>
                <a:cubicBezTo>
                  <a:pt x="262" y="257"/>
                  <a:pt x="317" y="260"/>
                  <a:pt x="348" y="264"/>
                </a:cubicBezTo>
                <a:cubicBezTo>
                  <a:pt x="360" y="268"/>
                  <a:pt x="384" y="276"/>
                  <a:pt x="384" y="276"/>
                </a:cubicBezTo>
              </a:path>
            </a:pathLst>
          </a:custGeom>
          <a:noFill/>
          <a:ln w="76200" cap="flat" cmpd="sng">
            <a:solidFill>
              <a:srgbClr val="EBE1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8208" name="Group 30"/>
          <p:cNvGrpSpPr>
            <a:grpSpLocks/>
          </p:cNvGrpSpPr>
          <p:nvPr/>
        </p:nvGrpSpPr>
        <p:grpSpPr bwMode="auto">
          <a:xfrm>
            <a:off x="3856568" y="2914651"/>
            <a:ext cx="584200" cy="542925"/>
            <a:chOff x="3048" y="2070"/>
            <a:chExt cx="414" cy="342"/>
          </a:xfrm>
        </p:grpSpPr>
        <p:sp>
          <p:nvSpPr>
            <p:cNvPr id="232467" name="Line 19"/>
            <p:cNvSpPr>
              <a:spLocks noChangeShapeType="1"/>
            </p:cNvSpPr>
            <p:nvPr/>
          </p:nvSpPr>
          <p:spPr bwMode="auto">
            <a:xfrm>
              <a:off x="3078" y="2154"/>
              <a:ext cx="342" cy="258"/>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8" name="Line 20"/>
            <p:cNvSpPr>
              <a:spLocks noChangeShapeType="1"/>
            </p:cNvSpPr>
            <p:nvPr/>
          </p:nvSpPr>
          <p:spPr bwMode="auto">
            <a:xfrm flipV="1">
              <a:off x="3048" y="207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69" name="Line 21"/>
            <p:cNvSpPr>
              <a:spLocks noChangeShapeType="1"/>
            </p:cNvSpPr>
            <p:nvPr/>
          </p:nvSpPr>
          <p:spPr bwMode="auto">
            <a:xfrm flipV="1">
              <a:off x="3078" y="2112"/>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0" name="Line 22"/>
            <p:cNvSpPr>
              <a:spLocks noChangeShapeType="1"/>
            </p:cNvSpPr>
            <p:nvPr/>
          </p:nvSpPr>
          <p:spPr bwMode="auto">
            <a:xfrm flipV="1">
              <a:off x="3120" y="2118"/>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1" name="Line 23"/>
            <p:cNvSpPr>
              <a:spLocks noChangeShapeType="1"/>
            </p:cNvSpPr>
            <p:nvPr/>
          </p:nvSpPr>
          <p:spPr bwMode="auto">
            <a:xfrm flipV="1">
              <a:off x="3090"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2" name="Line 24"/>
            <p:cNvSpPr>
              <a:spLocks noChangeShapeType="1"/>
            </p:cNvSpPr>
            <p:nvPr/>
          </p:nvSpPr>
          <p:spPr bwMode="auto">
            <a:xfrm flipV="1">
              <a:off x="3198" y="2154"/>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3" name="Line 25"/>
            <p:cNvSpPr>
              <a:spLocks noChangeShapeType="1"/>
            </p:cNvSpPr>
            <p:nvPr/>
          </p:nvSpPr>
          <p:spPr bwMode="auto">
            <a:xfrm flipV="1">
              <a:off x="3192"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4" name="Line 26"/>
            <p:cNvSpPr>
              <a:spLocks noChangeShapeType="1"/>
            </p:cNvSpPr>
            <p:nvPr/>
          </p:nvSpPr>
          <p:spPr bwMode="auto">
            <a:xfrm flipV="1">
              <a:off x="3264" y="2226"/>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5" name="Line 27"/>
            <p:cNvSpPr>
              <a:spLocks noChangeShapeType="1"/>
            </p:cNvSpPr>
            <p:nvPr/>
          </p:nvSpPr>
          <p:spPr bwMode="auto">
            <a:xfrm flipV="1">
              <a:off x="3300"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6" name="Line 28"/>
            <p:cNvSpPr>
              <a:spLocks noChangeShapeType="1"/>
            </p:cNvSpPr>
            <p:nvPr/>
          </p:nvSpPr>
          <p:spPr bwMode="auto">
            <a:xfrm flipV="1">
              <a:off x="3342"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77" name="Line 29"/>
            <p:cNvSpPr>
              <a:spLocks noChangeShapeType="1"/>
            </p:cNvSpPr>
            <p:nvPr/>
          </p:nvSpPr>
          <p:spPr bwMode="auto">
            <a:xfrm flipV="1">
              <a:off x="3168"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8209" name="Group 31"/>
          <p:cNvGrpSpPr>
            <a:grpSpLocks/>
          </p:cNvGrpSpPr>
          <p:nvPr/>
        </p:nvGrpSpPr>
        <p:grpSpPr bwMode="auto">
          <a:xfrm>
            <a:off x="2849034" y="1695450"/>
            <a:ext cx="584200" cy="542925"/>
            <a:chOff x="3048" y="2070"/>
            <a:chExt cx="414" cy="342"/>
          </a:xfrm>
        </p:grpSpPr>
        <p:sp>
          <p:nvSpPr>
            <p:cNvPr id="232480" name="Line 32"/>
            <p:cNvSpPr>
              <a:spLocks noChangeShapeType="1"/>
            </p:cNvSpPr>
            <p:nvPr/>
          </p:nvSpPr>
          <p:spPr bwMode="auto">
            <a:xfrm>
              <a:off x="3078" y="2154"/>
              <a:ext cx="342" cy="258"/>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1" name="Line 33"/>
            <p:cNvSpPr>
              <a:spLocks noChangeShapeType="1"/>
            </p:cNvSpPr>
            <p:nvPr/>
          </p:nvSpPr>
          <p:spPr bwMode="auto">
            <a:xfrm flipV="1">
              <a:off x="3048" y="207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2" name="Line 34"/>
            <p:cNvSpPr>
              <a:spLocks noChangeShapeType="1"/>
            </p:cNvSpPr>
            <p:nvPr/>
          </p:nvSpPr>
          <p:spPr bwMode="auto">
            <a:xfrm flipV="1">
              <a:off x="3078" y="2112"/>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3" name="Line 35"/>
            <p:cNvSpPr>
              <a:spLocks noChangeShapeType="1"/>
            </p:cNvSpPr>
            <p:nvPr/>
          </p:nvSpPr>
          <p:spPr bwMode="auto">
            <a:xfrm flipV="1">
              <a:off x="3120" y="2118"/>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4" name="Line 36"/>
            <p:cNvSpPr>
              <a:spLocks noChangeShapeType="1"/>
            </p:cNvSpPr>
            <p:nvPr/>
          </p:nvSpPr>
          <p:spPr bwMode="auto">
            <a:xfrm flipV="1">
              <a:off x="3090"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5" name="Line 37"/>
            <p:cNvSpPr>
              <a:spLocks noChangeShapeType="1"/>
            </p:cNvSpPr>
            <p:nvPr/>
          </p:nvSpPr>
          <p:spPr bwMode="auto">
            <a:xfrm flipV="1">
              <a:off x="3198" y="2154"/>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6" name="Line 38"/>
            <p:cNvSpPr>
              <a:spLocks noChangeShapeType="1"/>
            </p:cNvSpPr>
            <p:nvPr/>
          </p:nvSpPr>
          <p:spPr bwMode="auto">
            <a:xfrm flipV="1">
              <a:off x="3192"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7" name="Line 39"/>
            <p:cNvSpPr>
              <a:spLocks noChangeShapeType="1"/>
            </p:cNvSpPr>
            <p:nvPr/>
          </p:nvSpPr>
          <p:spPr bwMode="auto">
            <a:xfrm flipV="1">
              <a:off x="3264" y="2226"/>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8" name="Line 40"/>
            <p:cNvSpPr>
              <a:spLocks noChangeShapeType="1"/>
            </p:cNvSpPr>
            <p:nvPr/>
          </p:nvSpPr>
          <p:spPr bwMode="auto">
            <a:xfrm flipV="1">
              <a:off x="3300"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89" name="Line 41"/>
            <p:cNvSpPr>
              <a:spLocks noChangeShapeType="1"/>
            </p:cNvSpPr>
            <p:nvPr/>
          </p:nvSpPr>
          <p:spPr bwMode="auto">
            <a:xfrm flipV="1">
              <a:off x="3342"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0" name="Line 42"/>
            <p:cNvSpPr>
              <a:spLocks noChangeShapeType="1"/>
            </p:cNvSpPr>
            <p:nvPr/>
          </p:nvSpPr>
          <p:spPr bwMode="auto">
            <a:xfrm flipV="1">
              <a:off x="3168"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8210" name="Group 43"/>
          <p:cNvGrpSpPr>
            <a:grpSpLocks/>
          </p:cNvGrpSpPr>
          <p:nvPr/>
        </p:nvGrpSpPr>
        <p:grpSpPr bwMode="auto">
          <a:xfrm rot="-4185278">
            <a:off x="3388255" y="2401888"/>
            <a:ext cx="657225" cy="482600"/>
            <a:chOff x="3048" y="2070"/>
            <a:chExt cx="414" cy="342"/>
          </a:xfrm>
        </p:grpSpPr>
        <p:sp>
          <p:nvSpPr>
            <p:cNvPr id="232492" name="Line 44"/>
            <p:cNvSpPr>
              <a:spLocks noChangeShapeType="1"/>
            </p:cNvSpPr>
            <p:nvPr/>
          </p:nvSpPr>
          <p:spPr bwMode="auto">
            <a:xfrm>
              <a:off x="3078" y="2154"/>
              <a:ext cx="342" cy="258"/>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3" name="Line 45"/>
            <p:cNvSpPr>
              <a:spLocks noChangeShapeType="1"/>
            </p:cNvSpPr>
            <p:nvPr/>
          </p:nvSpPr>
          <p:spPr bwMode="auto">
            <a:xfrm flipV="1">
              <a:off x="3048" y="2069"/>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4" name="Line 46"/>
            <p:cNvSpPr>
              <a:spLocks noChangeShapeType="1"/>
            </p:cNvSpPr>
            <p:nvPr/>
          </p:nvSpPr>
          <p:spPr bwMode="auto">
            <a:xfrm flipV="1">
              <a:off x="3078" y="2111"/>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5" name="Line 47"/>
            <p:cNvSpPr>
              <a:spLocks noChangeShapeType="1"/>
            </p:cNvSpPr>
            <p:nvPr/>
          </p:nvSpPr>
          <p:spPr bwMode="auto">
            <a:xfrm flipV="1">
              <a:off x="3121" y="2117"/>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6" name="Line 48"/>
            <p:cNvSpPr>
              <a:spLocks noChangeShapeType="1"/>
            </p:cNvSpPr>
            <p:nvPr/>
          </p:nvSpPr>
          <p:spPr bwMode="auto">
            <a:xfrm flipV="1">
              <a:off x="3091"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7" name="Line 49"/>
            <p:cNvSpPr>
              <a:spLocks noChangeShapeType="1"/>
            </p:cNvSpPr>
            <p:nvPr/>
          </p:nvSpPr>
          <p:spPr bwMode="auto">
            <a:xfrm flipV="1">
              <a:off x="3198" y="2154"/>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8" name="Line 50"/>
            <p:cNvSpPr>
              <a:spLocks noChangeShapeType="1"/>
            </p:cNvSpPr>
            <p:nvPr/>
          </p:nvSpPr>
          <p:spPr bwMode="auto">
            <a:xfrm flipV="1">
              <a:off x="3193" y="2249"/>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499" name="Line 51"/>
            <p:cNvSpPr>
              <a:spLocks noChangeShapeType="1"/>
            </p:cNvSpPr>
            <p:nvPr/>
          </p:nvSpPr>
          <p:spPr bwMode="auto">
            <a:xfrm flipV="1">
              <a:off x="3264" y="2225"/>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0" name="Line 52"/>
            <p:cNvSpPr>
              <a:spLocks noChangeShapeType="1"/>
            </p:cNvSpPr>
            <p:nvPr/>
          </p:nvSpPr>
          <p:spPr bwMode="auto">
            <a:xfrm flipV="1">
              <a:off x="3300" y="2249"/>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1" name="Line 53"/>
            <p:cNvSpPr>
              <a:spLocks noChangeShapeType="1"/>
            </p:cNvSpPr>
            <p:nvPr/>
          </p:nvSpPr>
          <p:spPr bwMode="auto">
            <a:xfrm flipV="1">
              <a:off x="3342"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2" name="Line 54"/>
            <p:cNvSpPr>
              <a:spLocks noChangeShapeType="1"/>
            </p:cNvSpPr>
            <p:nvPr/>
          </p:nvSpPr>
          <p:spPr bwMode="auto">
            <a:xfrm flipV="1">
              <a:off x="3168" y="2250"/>
              <a:ext cx="120" cy="162"/>
            </a:xfrm>
            <a:prstGeom prst="line">
              <a:avLst/>
            </a:prstGeom>
            <a:noFill/>
            <a:ln w="28575">
              <a:solidFill>
                <a:srgbClr val="EBE1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8211" name="Text Box 55"/>
          <p:cNvSpPr txBox="1">
            <a:spLocks noChangeArrowheads="1"/>
          </p:cNvSpPr>
          <p:nvPr/>
        </p:nvSpPr>
        <p:spPr bwMode="auto">
          <a:xfrm>
            <a:off x="1619956" y="2260600"/>
            <a:ext cx="131799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400" b="1">
                <a:solidFill>
                  <a:srgbClr val="000000"/>
                </a:solidFill>
                <a:effectLst/>
              </a:rPr>
              <a:t>Collagen &amp;</a:t>
            </a:r>
          </a:p>
          <a:p>
            <a:pPr algn="l"/>
            <a:r>
              <a:rPr lang="en-US" sz="1400" b="1">
                <a:solidFill>
                  <a:srgbClr val="000000"/>
                </a:solidFill>
                <a:effectLst/>
              </a:rPr>
              <a:t>Proteoglycan</a:t>
            </a:r>
          </a:p>
          <a:p>
            <a:pPr algn="l"/>
            <a:r>
              <a:rPr lang="en-US" sz="1400" b="1">
                <a:solidFill>
                  <a:srgbClr val="000000"/>
                </a:solidFill>
                <a:effectLst/>
              </a:rPr>
              <a:t>Fragments</a:t>
            </a:r>
          </a:p>
        </p:txBody>
      </p:sp>
      <p:sp>
        <p:nvSpPr>
          <p:cNvPr id="8212" name="Text Box 56"/>
          <p:cNvSpPr txBox="1">
            <a:spLocks noChangeArrowheads="1"/>
          </p:cNvSpPr>
          <p:nvPr/>
        </p:nvSpPr>
        <p:spPr bwMode="auto">
          <a:xfrm>
            <a:off x="4794955" y="1835150"/>
            <a:ext cx="12570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400" b="1">
                <a:solidFill>
                  <a:srgbClr val="000000"/>
                </a:solidFill>
                <a:effectLst/>
              </a:rPr>
              <a:t>Matrix</a:t>
            </a:r>
          </a:p>
          <a:p>
            <a:pPr algn="l"/>
            <a:r>
              <a:rPr lang="en-US" sz="1400" b="1">
                <a:solidFill>
                  <a:srgbClr val="000000"/>
                </a:solidFill>
                <a:effectLst/>
              </a:rPr>
              <a:t>Breakdown</a:t>
            </a:r>
          </a:p>
          <a:p>
            <a:pPr algn="l"/>
            <a:r>
              <a:rPr lang="en-US" sz="1400" b="1">
                <a:solidFill>
                  <a:srgbClr val="000000"/>
                </a:solidFill>
                <a:effectLst/>
              </a:rPr>
              <a:t>Products</a:t>
            </a:r>
          </a:p>
          <a:p>
            <a:pPr algn="l"/>
            <a:endParaRPr lang="en-US" sz="1400" b="1">
              <a:solidFill>
                <a:srgbClr val="000000"/>
              </a:solidFill>
              <a:effectLst/>
            </a:endParaRPr>
          </a:p>
          <a:p>
            <a:pPr algn="l"/>
            <a:r>
              <a:rPr lang="en-US" sz="1400" b="1">
                <a:solidFill>
                  <a:srgbClr val="000000"/>
                </a:solidFill>
                <a:effectLst/>
              </a:rPr>
              <a:t>Neoepitopes</a:t>
            </a:r>
          </a:p>
          <a:p>
            <a:pPr algn="l"/>
            <a:endParaRPr lang="en-US" sz="1400" b="1">
              <a:solidFill>
                <a:srgbClr val="000000"/>
              </a:solidFill>
              <a:effectLst/>
            </a:endParaRPr>
          </a:p>
          <a:p>
            <a:pPr algn="l"/>
            <a:r>
              <a:rPr lang="en-US" sz="1400" b="1">
                <a:solidFill>
                  <a:srgbClr val="000000"/>
                </a:solidFill>
                <a:effectLst/>
              </a:rPr>
              <a:t>Crystals</a:t>
            </a:r>
          </a:p>
        </p:txBody>
      </p:sp>
      <p:sp>
        <p:nvSpPr>
          <p:cNvPr id="232505" name="AutoShape 57"/>
          <p:cNvSpPr>
            <a:spLocks noChangeArrowheads="1"/>
          </p:cNvSpPr>
          <p:nvPr/>
        </p:nvSpPr>
        <p:spPr bwMode="auto">
          <a:xfrm>
            <a:off x="4155723" y="2457450"/>
            <a:ext cx="615244" cy="317500"/>
          </a:xfrm>
          <a:prstGeom prst="rightArrow">
            <a:avLst>
              <a:gd name="adj1" fmla="val 50000"/>
              <a:gd name="adj2" fmla="val 545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6" name="AutoShape 58"/>
          <p:cNvSpPr>
            <a:spLocks noChangeArrowheads="1"/>
          </p:cNvSpPr>
          <p:nvPr/>
        </p:nvSpPr>
        <p:spPr bwMode="auto">
          <a:xfrm>
            <a:off x="5904089" y="2466975"/>
            <a:ext cx="615244" cy="317500"/>
          </a:xfrm>
          <a:prstGeom prst="rightArrow">
            <a:avLst>
              <a:gd name="adj1" fmla="val 50000"/>
              <a:gd name="adj2" fmla="val 545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8" name="Oval 60"/>
          <p:cNvSpPr>
            <a:spLocks noChangeArrowheads="1"/>
          </p:cNvSpPr>
          <p:nvPr/>
        </p:nvSpPr>
        <p:spPr bwMode="auto">
          <a:xfrm>
            <a:off x="6596945" y="2486026"/>
            <a:ext cx="712611"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09" name="Oval 61"/>
          <p:cNvSpPr>
            <a:spLocks noChangeArrowheads="1"/>
          </p:cNvSpPr>
          <p:nvPr/>
        </p:nvSpPr>
        <p:spPr bwMode="auto">
          <a:xfrm>
            <a:off x="6804378" y="2555875"/>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0" name="Oval 62"/>
          <p:cNvSpPr>
            <a:spLocks noChangeArrowheads="1"/>
          </p:cNvSpPr>
          <p:nvPr/>
        </p:nvSpPr>
        <p:spPr bwMode="auto">
          <a:xfrm>
            <a:off x="6911622" y="3028951"/>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1" name="Oval 63"/>
          <p:cNvSpPr>
            <a:spLocks noChangeArrowheads="1"/>
          </p:cNvSpPr>
          <p:nvPr/>
        </p:nvSpPr>
        <p:spPr bwMode="auto">
          <a:xfrm>
            <a:off x="7119056" y="3098800"/>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2" name="Oval 64"/>
          <p:cNvSpPr>
            <a:spLocks noChangeArrowheads="1"/>
          </p:cNvSpPr>
          <p:nvPr/>
        </p:nvSpPr>
        <p:spPr bwMode="auto">
          <a:xfrm>
            <a:off x="6604000" y="3619501"/>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3" name="Oval 65"/>
          <p:cNvSpPr>
            <a:spLocks noChangeArrowheads="1"/>
          </p:cNvSpPr>
          <p:nvPr/>
        </p:nvSpPr>
        <p:spPr bwMode="auto">
          <a:xfrm>
            <a:off x="6811434" y="3689350"/>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4" name="Oval 66"/>
          <p:cNvSpPr>
            <a:spLocks noChangeArrowheads="1"/>
          </p:cNvSpPr>
          <p:nvPr/>
        </p:nvSpPr>
        <p:spPr bwMode="auto">
          <a:xfrm>
            <a:off x="6976533" y="4211638"/>
            <a:ext cx="712612" cy="506412"/>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5" name="Oval 67"/>
          <p:cNvSpPr>
            <a:spLocks noChangeArrowheads="1"/>
          </p:cNvSpPr>
          <p:nvPr/>
        </p:nvSpPr>
        <p:spPr bwMode="auto">
          <a:xfrm>
            <a:off x="7183967" y="4281489"/>
            <a:ext cx="248356" cy="217487"/>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6" name="Oval 68"/>
          <p:cNvSpPr>
            <a:spLocks noChangeArrowheads="1"/>
          </p:cNvSpPr>
          <p:nvPr/>
        </p:nvSpPr>
        <p:spPr bwMode="auto">
          <a:xfrm>
            <a:off x="6604000" y="4803776"/>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7" name="Oval 69"/>
          <p:cNvSpPr>
            <a:spLocks noChangeArrowheads="1"/>
          </p:cNvSpPr>
          <p:nvPr/>
        </p:nvSpPr>
        <p:spPr bwMode="auto">
          <a:xfrm>
            <a:off x="6811434" y="4873625"/>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2518" name="Rectangle 70"/>
          <p:cNvSpPr>
            <a:spLocks noChangeArrowheads="1"/>
          </p:cNvSpPr>
          <p:nvPr/>
        </p:nvSpPr>
        <p:spPr bwMode="auto">
          <a:xfrm>
            <a:off x="1514123" y="6200776"/>
            <a:ext cx="6366933" cy="2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lnSpc>
                <a:spcPct val="90000"/>
              </a:lnSpc>
              <a:spcBef>
                <a:spcPct val="45000"/>
              </a:spcBef>
              <a:spcAft>
                <a:spcPct val="15000"/>
              </a:spcAft>
              <a:defRPr/>
            </a:pPr>
            <a:endParaRPr 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12759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61244" y="161926"/>
            <a:ext cx="8444089"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ctr" anchorCtr="1"/>
          <a:lstStyle/>
          <a:p>
            <a:r>
              <a:rPr lang="en-US" sz="3600" b="1" dirty="0">
                <a:effectLst/>
              </a:rPr>
              <a:t>OA Disease Evolution </a:t>
            </a:r>
            <a:r>
              <a:rPr lang="en-US" sz="3600" b="1" dirty="0">
                <a:effectLst/>
                <a:cs typeface="Arial" charset="0"/>
              </a:rPr>
              <a:t>– </a:t>
            </a:r>
            <a:r>
              <a:rPr lang="en-US" sz="3600" b="1" dirty="0">
                <a:effectLst/>
              </a:rPr>
              <a:t>Stage III</a:t>
            </a:r>
          </a:p>
        </p:txBody>
      </p:sp>
      <p:sp>
        <p:nvSpPr>
          <p:cNvPr id="233475" name="Rectangle 3"/>
          <p:cNvSpPr>
            <a:spLocks noChangeArrowheads="1"/>
          </p:cNvSpPr>
          <p:nvPr/>
        </p:nvSpPr>
        <p:spPr bwMode="auto">
          <a:xfrm>
            <a:off x="2675467" y="1068388"/>
            <a:ext cx="5214056" cy="4926012"/>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76" name="Rectangle 4"/>
          <p:cNvSpPr>
            <a:spLocks noChangeArrowheads="1"/>
          </p:cNvSpPr>
          <p:nvPr/>
        </p:nvSpPr>
        <p:spPr bwMode="auto">
          <a:xfrm>
            <a:off x="1303867" y="1068388"/>
            <a:ext cx="4978400" cy="3865562"/>
          </a:xfrm>
          <a:prstGeom prst="rect">
            <a:avLst/>
          </a:prstGeom>
          <a:solidFill>
            <a:srgbClr val="B2B2B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77" name="AutoShape 5" descr="Granite"/>
          <p:cNvSpPr>
            <a:spLocks noChangeArrowheads="1"/>
          </p:cNvSpPr>
          <p:nvPr/>
        </p:nvSpPr>
        <p:spPr bwMode="auto">
          <a:xfrm>
            <a:off x="1456267" y="5181600"/>
            <a:ext cx="4893733" cy="812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a:srcRect/>
            <a:tile tx="0" ty="0" sx="100000" sy="100000" flip="none" algn="tl"/>
          </a:blipFill>
          <a:ln w="76200">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78" name="AutoShape 6"/>
          <p:cNvSpPr>
            <a:spLocks noChangeArrowheads="1"/>
          </p:cNvSpPr>
          <p:nvPr/>
        </p:nvSpPr>
        <p:spPr bwMode="auto">
          <a:xfrm>
            <a:off x="1320800" y="4076700"/>
            <a:ext cx="5147733" cy="1162050"/>
          </a:xfrm>
          <a:prstGeom prst="roundRect">
            <a:avLst>
              <a:gd name="adj" fmla="val 16667"/>
            </a:avLst>
          </a:prstGeom>
          <a:solidFill>
            <a:srgbClr val="EBE18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223" name="Text Box 7"/>
          <p:cNvSpPr txBox="1">
            <a:spLocks noChangeArrowheads="1"/>
          </p:cNvSpPr>
          <p:nvPr/>
        </p:nvSpPr>
        <p:spPr bwMode="auto">
          <a:xfrm>
            <a:off x="6363017" y="1331913"/>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effectLst/>
              </a:rPr>
              <a:t>Synovial</a:t>
            </a:r>
          </a:p>
          <a:p>
            <a:r>
              <a:rPr lang="en-US" b="1">
                <a:effectLst/>
              </a:rPr>
              <a:t>Membrane</a:t>
            </a:r>
          </a:p>
        </p:txBody>
      </p:sp>
      <p:sp>
        <p:nvSpPr>
          <p:cNvPr id="9224" name="Text Box 8"/>
          <p:cNvSpPr txBox="1">
            <a:spLocks noChangeArrowheads="1"/>
          </p:cNvSpPr>
          <p:nvPr/>
        </p:nvSpPr>
        <p:spPr bwMode="auto">
          <a:xfrm>
            <a:off x="1761584" y="4799013"/>
            <a:ext cx="11721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Cartilage</a:t>
            </a:r>
          </a:p>
        </p:txBody>
      </p:sp>
      <p:sp>
        <p:nvSpPr>
          <p:cNvPr id="9225" name="Text Box 9"/>
          <p:cNvSpPr txBox="1">
            <a:spLocks noChangeArrowheads="1"/>
          </p:cNvSpPr>
          <p:nvPr/>
        </p:nvSpPr>
        <p:spPr bwMode="auto">
          <a:xfrm>
            <a:off x="1638401" y="5199063"/>
            <a:ext cx="2236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Subchondral Bone</a:t>
            </a:r>
          </a:p>
        </p:txBody>
      </p:sp>
      <p:sp>
        <p:nvSpPr>
          <p:cNvPr id="9226" name="Text Box 10"/>
          <p:cNvSpPr txBox="1">
            <a:spLocks noChangeArrowheads="1"/>
          </p:cNvSpPr>
          <p:nvPr/>
        </p:nvSpPr>
        <p:spPr bwMode="auto">
          <a:xfrm>
            <a:off x="1715081" y="1169988"/>
            <a:ext cx="1749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Synovial Fluid</a:t>
            </a:r>
          </a:p>
        </p:txBody>
      </p:sp>
      <p:grpSp>
        <p:nvGrpSpPr>
          <p:cNvPr id="9227" name="Group 11"/>
          <p:cNvGrpSpPr>
            <a:grpSpLocks/>
          </p:cNvGrpSpPr>
          <p:nvPr/>
        </p:nvGrpSpPr>
        <p:grpSpPr bwMode="auto">
          <a:xfrm>
            <a:off x="2159001" y="3027364"/>
            <a:ext cx="2317044" cy="1830387"/>
            <a:chOff x="2280" y="1920"/>
            <a:chExt cx="864" cy="528"/>
          </a:xfrm>
          <a:solidFill>
            <a:schemeClr val="accent3">
              <a:lumMod val="20000"/>
              <a:lumOff val="80000"/>
            </a:schemeClr>
          </a:solidFill>
        </p:grpSpPr>
        <p:sp>
          <p:nvSpPr>
            <p:cNvPr id="233484" name="Oval 12"/>
            <p:cNvSpPr>
              <a:spLocks noChangeArrowheads="1"/>
            </p:cNvSpPr>
            <p:nvPr/>
          </p:nvSpPr>
          <p:spPr bwMode="auto">
            <a:xfrm>
              <a:off x="2280" y="1920"/>
              <a:ext cx="864" cy="528"/>
            </a:xfrm>
            <a:prstGeom prst="ellipse">
              <a:avLst/>
            </a:prstGeom>
            <a:grpFill/>
            <a:ln w="12700">
              <a:solidFill>
                <a:srgbClr val="EBE18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5" name="Oval 13"/>
            <p:cNvSpPr>
              <a:spLocks noChangeArrowheads="1"/>
            </p:cNvSpPr>
            <p:nvPr/>
          </p:nvSpPr>
          <p:spPr bwMode="auto">
            <a:xfrm>
              <a:off x="2532" y="1992"/>
              <a:ext cx="300" cy="228"/>
            </a:xfrm>
            <a:prstGeom prst="ellipse">
              <a:avLst/>
            </a:prstGeom>
            <a:grp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233486" name="Oval 14"/>
          <p:cNvSpPr>
            <a:spLocks noChangeArrowheads="1"/>
          </p:cNvSpPr>
          <p:nvPr/>
        </p:nvSpPr>
        <p:spPr bwMode="auto">
          <a:xfrm>
            <a:off x="6596945" y="2343151"/>
            <a:ext cx="712611"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7" name="Oval 15"/>
          <p:cNvSpPr>
            <a:spLocks noChangeArrowheads="1"/>
          </p:cNvSpPr>
          <p:nvPr/>
        </p:nvSpPr>
        <p:spPr bwMode="auto">
          <a:xfrm>
            <a:off x="6804378" y="2413000"/>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8" name="Oval 16"/>
          <p:cNvSpPr>
            <a:spLocks noChangeArrowheads="1"/>
          </p:cNvSpPr>
          <p:nvPr/>
        </p:nvSpPr>
        <p:spPr bwMode="auto">
          <a:xfrm>
            <a:off x="6911622" y="3057526"/>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9" name="Oval 17"/>
          <p:cNvSpPr>
            <a:spLocks noChangeArrowheads="1"/>
          </p:cNvSpPr>
          <p:nvPr/>
        </p:nvSpPr>
        <p:spPr bwMode="auto">
          <a:xfrm>
            <a:off x="7119056" y="3127375"/>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0" name="Oval 18"/>
          <p:cNvSpPr>
            <a:spLocks noChangeArrowheads="1"/>
          </p:cNvSpPr>
          <p:nvPr/>
        </p:nvSpPr>
        <p:spPr bwMode="auto">
          <a:xfrm>
            <a:off x="6604000" y="3648076"/>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1" name="Oval 19"/>
          <p:cNvSpPr>
            <a:spLocks noChangeArrowheads="1"/>
          </p:cNvSpPr>
          <p:nvPr/>
        </p:nvSpPr>
        <p:spPr bwMode="auto">
          <a:xfrm>
            <a:off x="6811434" y="3717925"/>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2" name="Oval 20"/>
          <p:cNvSpPr>
            <a:spLocks noChangeArrowheads="1"/>
          </p:cNvSpPr>
          <p:nvPr/>
        </p:nvSpPr>
        <p:spPr bwMode="auto">
          <a:xfrm>
            <a:off x="6976533" y="4240213"/>
            <a:ext cx="712612" cy="506412"/>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3" name="Oval 21"/>
          <p:cNvSpPr>
            <a:spLocks noChangeArrowheads="1"/>
          </p:cNvSpPr>
          <p:nvPr/>
        </p:nvSpPr>
        <p:spPr bwMode="auto">
          <a:xfrm>
            <a:off x="7183967" y="4310064"/>
            <a:ext cx="248356" cy="217487"/>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4" name="Oval 22"/>
          <p:cNvSpPr>
            <a:spLocks noChangeArrowheads="1"/>
          </p:cNvSpPr>
          <p:nvPr/>
        </p:nvSpPr>
        <p:spPr bwMode="auto">
          <a:xfrm>
            <a:off x="6604000" y="4832351"/>
            <a:ext cx="712612" cy="506413"/>
          </a:xfrm>
          <a:prstGeom prst="ellipse">
            <a:avLst/>
          </a:prstGeom>
          <a:solidFill>
            <a:schemeClr val="accent2"/>
          </a:solidFill>
          <a:ln w="12700">
            <a:solidFill>
              <a:srgbClr val="CDCBC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5" name="Oval 23"/>
          <p:cNvSpPr>
            <a:spLocks noChangeArrowheads="1"/>
          </p:cNvSpPr>
          <p:nvPr/>
        </p:nvSpPr>
        <p:spPr bwMode="auto">
          <a:xfrm>
            <a:off x="6811434" y="4902200"/>
            <a:ext cx="248356" cy="217488"/>
          </a:xfrm>
          <a:prstGeom prst="ellipse">
            <a:avLst/>
          </a:prstGeom>
          <a:solidFill>
            <a:srgbClr val="96969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6" name="Rectangle 24"/>
          <p:cNvSpPr>
            <a:spLocks noChangeArrowheads="1"/>
          </p:cNvSpPr>
          <p:nvPr/>
        </p:nvSpPr>
        <p:spPr bwMode="auto">
          <a:xfrm>
            <a:off x="1387123" y="6172200"/>
            <a:ext cx="6366933" cy="2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lnSpc>
                <a:spcPct val="90000"/>
              </a:lnSpc>
              <a:spcBef>
                <a:spcPct val="45000"/>
              </a:spcBef>
              <a:spcAft>
                <a:spcPct val="15000"/>
              </a:spcAft>
              <a:defRPr/>
            </a:pPr>
            <a:endParaRPr lang="en-US" sz="1200" dirty="0">
              <a:effectLst/>
            </a:endParaRPr>
          </a:p>
        </p:txBody>
      </p:sp>
      <p:grpSp>
        <p:nvGrpSpPr>
          <p:cNvPr id="9239" name="Group 52"/>
          <p:cNvGrpSpPr>
            <a:grpSpLocks/>
          </p:cNvGrpSpPr>
          <p:nvPr/>
        </p:nvGrpSpPr>
        <p:grpSpPr bwMode="auto">
          <a:xfrm flipH="1">
            <a:off x="1670756" y="1836739"/>
            <a:ext cx="2967567" cy="2524125"/>
            <a:chOff x="-2640" y="1011"/>
            <a:chExt cx="2103" cy="1590"/>
          </a:xfrm>
        </p:grpSpPr>
        <p:sp>
          <p:nvSpPr>
            <p:cNvPr id="233498" name="Freeform 26"/>
            <p:cNvSpPr>
              <a:spLocks/>
            </p:cNvSpPr>
            <p:nvPr/>
          </p:nvSpPr>
          <p:spPr bwMode="auto">
            <a:xfrm>
              <a:off x="-1831" y="1038"/>
              <a:ext cx="352" cy="305"/>
            </a:xfrm>
            <a:custGeom>
              <a:avLst/>
              <a:gdLst>
                <a:gd name="T0" fmla="*/ 352 w 352"/>
                <a:gd name="T1" fmla="*/ 138 h 305"/>
                <a:gd name="T2" fmla="*/ 348 w 352"/>
                <a:gd name="T3" fmla="*/ 126 h 305"/>
                <a:gd name="T4" fmla="*/ 341 w 352"/>
                <a:gd name="T5" fmla="*/ 99 h 305"/>
                <a:gd name="T6" fmla="*/ 327 w 352"/>
                <a:gd name="T7" fmla="*/ 75 h 305"/>
                <a:gd name="T8" fmla="*/ 310 w 352"/>
                <a:gd name="T9" fmla="*/ 54 h 305"/>
                <a:gd name="T10" fmla="*/ 288 w 352"/>
                <a:gd name="T11" fmla="*/ 35 h 305"/>
                <a:gd name="T12" fmla="*/ 263 w 352"/>
                <a:gd name="T13" fmla="*/ 20 h 305"/>
                <a:gd name="T14" fmla="*/ 236 w 352"/>
                <a:gd name="T15" fmla="*/ 9 h 305"/>
                <a:gd name="T16" fmla="*/ 206 w 352"/>
                <a:gd name="T17" fmla="*/ 2 h 305"/>
                <a:gd name="T18" fmla="*/ 175 w 352"/>
                <a:gd name="T19" fmla="*/ 0 h 305"/>
                <a:gd name="T20" fmla="*/ 144 w 352"/>
                <a:gd name="T21" fmla="*/ 2 h 305"/>
                <a:gd name="T22" fmla="*/ 114 w 352"/>
                <a:gd name="T23" fmla="*/ 9 h 305"/>
                <a:gd name="T24" fmla="*/ 87 w 352"/>
                <a:gd name="T25" fmla="*/ 21 h 305"/>
                <a:gd name="T26" fmla="*/ 62 w 352"/>
                <a:gd name="T27" fmla="*/ 36 h 305"/>
                <a:gd name="T28" fmla="*/ 40 w 352"/>
                <a:gd name="T29" fmla="*/ 56 h 305"/>
                <a:gd name="T30" fmla="*/ 22 w 352"/>
                <a:gd name="T31" fmla="*/ 78 h 305"/>
                <a:gd name="T32" fmla="*/ 10 w 352"/>
                <a:gd name="T33" fmla="*/ 102 h 305"/>
                <a:gd name="T34" fmla="*/ 2 w 352"/>
                <a:gd name="T35" fmla="*/ 128 h 305"/>
                <a:gd name="T36" fmla="*/ 0 w 352"/>
                <a:gd name="T37" fmla="*/ 155 h 305"/>
                <a:gd name="T38" fmla="*/ 3 w 352"/>
                <a:gd name="T39" fmla="*/ 182 h 305"/>
                <a:gd name="T40" fmla="*/ 12 w 352"/>
                <a:gd name="T41" fmla="*/ 207 h 305"/>
                <a:gd name="T42" fmla="*/ 26 w 352"/>
                <a:gd name="T43" fmla="*/ 231 h 305"/>
                <a:gd name="T44" fmla="*/ 35 w 352"/>
                <a:gd name="T45" fmla="*/ 242 h 305"/>
                <a:gd name="T46" fmla="*/ 55 w 352"/>
                <a:gd name="T47" fmla="*/ 263 h 305"/>
                <a:gd name="T48" fmla="*/ 78 w 352"/>
                <a:gd name="T49" fmla="*/ 280 h 305"/>
                <a:gd name="T50" fmla="*/ 106 w 352"/>
                <a:gd name="T51" fmla="*/ 292 h 305"/>
                <a:gd name="T52" fmla="*/ 135 w 352"/>
                <a:gd name="T53" fmla="*/ 301 h 305"/>
                <a:gd name="T54" fmla="*/ 166 w 352"/>
                <a:gd name="T55" fmla="*/ 305 h 305"/>
                <a:gd name="T56" fmla="*/ 196 w 352"/>
                <a:gd name="T57" fmla="*/ 304 h 305"/>
                <a:gd name="T58" fmla="*/ 227 w 352"/>
                <a:gd name="T59" fmla="*/ 298 h 305"/>
                <a:gd name="T60" fmla="*/ 255 w 352"/>
                <a:gd name="T61" fmla="*/ 289 h 305"/>
                <a:gd name="T62" fmla="*/ 281 w 352"/>
                <a:gd name="T63" fmla="*/ 275 h 305"/>
                <a:gd name="T64" fmla="*/ 303 w 352"/>
                <a:gd name="T65" fmla="*/ 257 h 305"/>
                <a:gd name="T66" fmla="*/ 322 w 352"/>
                <a:gd name="T67" fmla="*/ 236 h 305"/>
                <a:gd name="T68" fmla="*/ 338 w 352"/>
                <a:gd name="T69" fmla="*/ 212 h 305"/>
                <a:gd name="T70" fmla="*/ 346 w 352"/>
                <a:gd name="T71" fmla="*/ 186 h 305"/>
                <a:gd name="T72" fmla="*/ 352 w 352"/>
                <a:gd name="T73" fmla="*/ 1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305">
                  <a:moveTo>
                    <a:pt x="352" y="152"/>
                  </a:moveTo>
                  <a:lnTo>
                    <a:pt x="352" y="138"/>
                  </a:lnTo>
                  <a:lnTo>
                    <a:pt x="348" y="128"/>
                  </a:lnTo>
                  <a:lnTo>
                    <a:pt x="348" y="126"/>
                  </a:lnTo>
                  <a:lnTo>
                    <a:pt x="345" y="113"/>
                  </a:lnTo>
                  <a:lnTo>
                    <a:pt x="341" y="99"/>
                  </a:lnTo>
                  <a:lnTo>
                    <a:pt x="334" y="87"/>
                  </a:lnTo>
                  <a:lnTo>
                    <a:pt x="327" y="75"/>
                  </a:lnTo>
                  <a:lnTo>
                    <a:pt x="319" y="65"/>
                  </a:lnTo>
                  <a:lnTo>
                    <a:pt x="310" y="54"/>
                  </a:lnTo>
                  <a:lnTo>
                    <a:pt x="300" y="44"/>
                  </a:lnTo>
                  <a:lnTo>
                    <a:pt x="288" y="35"/>
                  </a:lnTo>
                  <a:lnTo>
                    <a:pt x="275" y="27"/>
                  </a:lnTo>
                  <a:lnTo>
                    <a:pt x="263" y="20"/>
                  </a:lnTo>
                  <a:lnTo>
                    <a:pt x="249" y="14"/>
                  </a:lnTo>
                  <a:lnTo>
                    <a:pt x="236" y="9"/>
                  </a:lnTo>
                  <a:lnTo>
                    <a:pt x="220" y="5"/>
                  </a:lnTo>
                  <a:lnTo>
                    <a:pt x="206" y="2"/>
                  </a:lnTo>
                  <a:lnTo>
                    <a:pt x="189" y="0"/>
                  </a:lnTo>
                  <a:lnTo>
                    <a:pt x="175" y="0"/>
                  </a:lnTo>
                  <a:lnTo>
                    <a:pt x="159" y="0"/>
                  </a:lnTo>
                  <a:lnTo>
                    <a:pt x="144" y="2"/>
                  </a:lnTo>
                  <a:lnTo>
                    <a:pt x="128" y="5"/>
                  </a:lnTo>
                  <a:lnTo>
                    <a:pt x="114" y="9"/>
                  </a:lnTo>
                  <a:lnTo>
                    <a:pt x="100" y="15"/>
                  </a:lnTo>
                  <a:lnTo>
                    <a:pt x="87" y="21"/>
                  </a:lnTo>
                  <a:lnTo>
                    <a:pt x="74" y="29"/>
                  </a:lnTo>
                  <a:lnTo>
                    <a:pt x="62" y="36"/>
                  </a:lnTo>
                  <a:lnTo>
                    <a:pt x="50" y="45"/>
                  </a:lnTo>
                  <a:lnTo>
                    <a:pt x="40" y="56"/>
                  </a:lnTo>
                  <a:lnTo>
                    <a:pt x="31" y="66"/>
                  </a:lnTo>
                  <a:lnTo>
                    <a:pt x="22" y="78"/>
                  </a:lnTo>
                  <a:lnTo>
                    <a:pt x="16" y="89"/>
                  </a:lnTo>
                  <a:lnTo>
                    <a:pt x="10" y="102"/>
                  </a:lnTo>
                  <a:lnTo>
                    <a:pt x="5" y="114"/>
                  </a:lnTo>
                  <a:lnTo>
                    <a:pt x="2" y="128"/>
                  </a:lnTo>
                  <a:lnTo>
                    <a:pt x="0" y="141"/>
                  </a:lnTo>
                  <a:lnTo>
                    <a:pt x="0" y="155"/>
                  </a:lnTo>
                  <a:lnTo>
                    <a:pt x="2" y="168"/>
                  </a:lnTo>
                  <a:lnTo>
                    <a:pt x="3" y="182"/>
                  </a:lnTo>
                  <a:lnTo>
                    <a:pt x="7" y="195"/>
                  </a:lnTo>
                  <a:lnTo>
                    <a:pt x="12" y="207"/>
                  </a:lnTo>
                  <a:lnTo>
                    <a:pt x="17" y="219"/>
                  </a:lnTo>
                  <a:lnTo>
                    <a:pt x="26" y="231"/>
                  </a:lnTo>
                  <a:lnTo>
                    <a:pt x="33" y="241"/>
                  </a:lnTo>
                  <a:lnTo>
                    <a:pt x="35" y="242"/>
                  </a:lnTo>
                  <a:lnTo>
                    <a:pt x="43" y="253"/>
                  </a:lnTo>
                  <a:lnTo>
                    <a:pt x="55" y="263"/>
                  </a:lnTo>
                  <a:lnTo>
                    <a:pt x="66" y="271"/>
                  </a:lnTo>
                  <a:lnTo>
                    <a:pt x="78" y="280"/>
                  </a:lnTo>
                  <a:lnTo>
                    <a:pt x="92" y="287"/>
                  </a:lnTo>
                  <a:lnTo>
                    <a:pt x="106" y="292"/>
                  </a:lnTo>
                  <a:lnTo>
                    <a:pt x="120" y="298"/>
                  </a:lnTo>
                  <a:lnTo>
                    <a:pt x="135" y="301"/>
                  </a:lnTo>
                  <a:lnTo>
                    <a:pt x="149" y="304"/>
                  </a:lnTo>
                  <a:lnTo>
                    <a:pt x="166" y="305"/>
                  </a:lnTo>
                  <a:lnTo>
                    <a:pt x="180" y="305"/>
                  </a:lnTo>
                  <a:lnTo>
                    <a:pt x="196" y="304"/>
                  </a:lnTo>
                  <a:lnTo>
                    <a:pt x="211" y="302"/>
                  </a:lnTo>
                  <a:lnTo>
                    <a:pt x="227" y="298"/>
                  </a:lnTo>
                  <a:lnTo>
                    <a:pt x="241" y="295"/>
                  </a:lnTo>
                  <a:lnTo>
                    <a:pt x="255" y="289"/>
                  </a:lnTo>
                  <a:lnTo>
                    <a:pt x="268" y="283"/>
                  </a:lnTo>
                  <a:lnTo>
                    <a:pt x="281" y="275"/>
                  </a:lnTo>
                  <a:lnTo>
                    <a:pt x="293" y="266"/>
                  </a:lnTo>
                  <a:lnTo>
                    <a:pt x="303" y="257"/>
                  </a:lnTo>
                  <a:lnTo>
                    <a:pt x="314" y="247"/>
                  </a:lnTo>
                  <a:lnTo>
                    <a:pt x="322" y="236"/>
                  </a:lnTo>
                  <a:lnTo>
                    <a:pt x="331" y="224"/>
                  </a:lnTo>
                  <a:lnTo>
                    <a:pt x="338" y="212"/>
                  </a:lnTo>
                  <a:lnTo>
                    <a:pt x="343" y="200"/>
                  </a:lnTo>
                  <a:lnTo>
                    <a:pt x="346" y="186"/>
                  </a:lnTo>
                  <a:lnTo>
                    <a:pt x="348" y="173"/>
                  </a:lnTo>
                  <a:lnTo>
                    <a:pt x="352" y="161"/>
                  </a:lnTo>
                  <a:lnTo>
                    <a:pt x="352" y="1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499" name="Freeform 27"/>
            <p:cNvSpPr>
              <a:spLocks/>
            </p:cNvSpPr>
            <p:nvPr/>
          </p:nvSpPr>
          <p:spPr bwMode="auto">
            <a:xfrm>
              <a:off x="-1831" y="1038"/>
              <a:ext cx="352" cy="305"/>
            </a:xfrm>
            <a:custGeom>
              <a:avLst/>
              <a:gdLst>
                <a:gd name="T0" fmla="*/ 352 w 352"/>
                <a:gd name="T1" fmla="*/ 138 h 305"/>
                <a:gd name="T2" fmla="*/ 348 w 352"/>
                <a:gd name="T3" fmla="*/ 126 h 305"/>
                <a:gd name="T4" fmla="*/ 341 w 352"/>
                <a:gd name="T5" fmla="*/ 99 h 305"/>
                <a:gd name="T6" fmla="*/ 327 w 352"/>
                <a:gd name="T7" fmla="*/ 75 h 305"/>
                <a:gd name="T8" fmla="*/ 310 w 352"/>
                <a:gd name="T9" fmla="*/ 54 h 305"/>
                <a:gd name="T10" fmla="*/ 288 w 352"/>
                <a:gd name="T11" fmla="*/ 35 h 305"/>
                <a:gd name="T12" fmla="*/ 263 w 352"/>
                <a:gd name="T13" fmla="*/ 20 h 305"/>
                <a:gd name="T14" fmla="*/ 236 w 352"/>
                <a:gd name="T15" fmla="*/ 9 h 305"/>
                <a:gd name="T16" fmla="*/ 206 w 352"/>
                <a:gd name="T17" fmla="*/ 2 h 305"/>
                <a:gd name="T18" fmla="*/ 175 w 352"/>
                <a:gd name="T19" fmla="*/ 0 h 305"/>
                <a:gd name="T20" fmla="*/ 144 w 352"/>
                <a:gd name="T21" fmla="*/ 2 h 305"/>
                <a:gd name="T22" fmla="*/ 114 w 352"/>
                <a:gd name="T23" fmla="*/ 9 h 305"/>
                <a:gd name="T24" fmla="*/ 87 w 352"/>
                <a:gd name="T25" fmla="*/ 21 h 305"/>
                <a:gd name="T26" fmla="*/ 62 w 352"/>
                <a:gd name="T27" fmla="*/ 36 h 305"/>
                <a:gd name="T28" fmla="*/ 40 w 352"/>
                <a:gd name="T29" fmla="*/ 56 h 305"/>
                <a:gd name="T30" fmla="*/ 22 w 352"/>
                <a:gd name="T31" fmla="*/ 78 h 305"/>
                <a:gd name="T32" fmla="*/ 10 w 352"/>
                <a:gd name="T33" fmla="*/ 102 h 305"/>
                <a:gd name="T34" fmla="*/ 2 w 352"/>
                <a:gd name="T35" fmla="*/ 128 h 305"/>
                <a:gd name="T36" fmla="*/ 0 w 352"/>
                <a:gd name="T37" fmla="*/ 155 h 305"/>
                <a:gd name="T38" fmla="*/ 3 w 352"/>
                <a:gd name="T39" fmla="*/ 182 h 305"/>
                <a:gd name="T40" fmla="*/ 12 w 352"/>
                <a:gd name="T41" fmla="*/ 207 h 305"/>
                <a:gd name="T42" fmla="*/ 26 w 352"/>
                <a:gd name="T43" fmla="*/ 231 h 305"/>
                <a:gd name="T44" fmla="*/ 35 w 352"/>
                <a:gd name="T45" fmla="*/ 242 h 305"/>
                <a:gd name="T46" fmla="*/ 55 w 352"/>
                <a:gd name="T47" fmla="*/ 263 h 305"/>
                <a:gd name="T48" fmla="*/ 78 w 352"/>
                <a:gd name="T49" fmla="*/ 280 h 305"/>
                <a:gd name="T50" fmla="*/ 106 w 352"/>
                <a:gd name="T51" fmla="*/ 292 h 305"/>
                <a:gd name="T52" fmla="*/ 135 w 352"/>
                <a:gd name="T53" fmla="*/ 301 h 305"/>
                <a:gd name="T54" fmla="*/ 166 w 352"/>
                <a:gd name="T55" fmla="*/ 305 h 305"/>
                <a:gd name="T56" fmla="*/ 196 w 352"/>
                <a:gd name="T57" fmla="*/ 304 h 305"/>
                <a:gd name="T58" fmla="*/ 227 w 352"/>
                <a:gd name="T59" fmla="*/ 298 h 305"/>
                <a:gd name="T60" fmla="*/ 255 w 352"/>
                <a:gd name="T61" fmla="*/ 289 h 305"/>
                <a:gd name="T62" fmla="*/ 281 w 352"/>
                <a:gd name="T63" fmla="*/ 275 h 305"/>
                <a:gd name="T64" fmla="*/ 303 w 352"/>
                <a:gd name="T65" fmla="*/ 257 h 305"/>
                <a:gd name="T66" fmla="*/ 322 w 352"/>
                <a:gd name="T67" fmla="*/ 236 h 305"/>
                <a:gd name="T68" fmla="*/ 338 w 352"/>
                <a:gd name="T69" fmla="*/ 212 h 305"/>
                <a:gd name="T70" fmla="*/ 346 w 352"/>
                <a:gd name="T71" fmla="*/ 186 h 305"/>
                <a:gd name="T72" fmla="*/ 352 w 352"/>
                <a:gd name="T73" fmla="*/ 1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305">
                  <a:moveTo>
                    <a:pt x="352" y="152"/>
                  </a:moveTo>
                  <a:lnTo>
                    <a:pt x="352" y="138"/>
                  </a:lnTo>
                  <a:lnTo>
                    <a:pt x="348" y="128"/>
                  </a:lnTo>
                  <a:lnTo>
                    <a:pt x="348" y="126"/>
                  </a:lnTo>
                  <a:lnTo>
                    <a:pt x="345" y="113"/>
                  </a:lnTo>
                  <a:lnTo>
                    <a:pt x="341" y="99"/>
                  </a:lnTo>
                  <a:lnTo>
                    <a:pt x="334" y="87"/>
                  </a:lnTo>
                  <a:lnTo>
                    <a:pt x="327" y="75"/>
                  </a:lnTo>
                  <a:lnTo>
                    <a:pt x="319" y="65"/>
                  </a:lnTo>
                  <a:lnTo>
                    <a:pt x="310" y="54"/>
                  </a:lnTo>
                  <a:lnTo>
                    <a:pt x="300" y="44"/>
                  </a:lnTo>
                  <a:lnTo>
                    <a:pt x="288" y="35"/>
                  </a:lnTo>
                  <a:lnTo>
                    <a:pt x="275" y="27"/>
                  </a:lnTo>
                  <a:lnTo>
                    <a:pt x="263" y="20"/>
                  </a:lnTo>
                  <a:lnTo>
                    <a:pt x="249" y="14"/>
                  </a:lnTo>
                  <a:lnTo>
                    <a:pt x="236" y="9"/>
                  </a:lnTo>
                  <a:lnTo>
                    <a:pt x="220" y="5"/>
                  </a:lnTo>
                  <a:lnTo>
                    <a:pt x="206" y="2"/>
                  </a:lnTo>
                  <a:lnTo>
                    <a:pt x="189" y="0"/>
                  </a:lnTo>
                  <a:lnTo>
                    <a:pt x="175" y="0"/>
                  </a:lnTo>
                  <a:lnTo>
                    <a:pt x="159" y="0"/>
                  </a:lnTo>
                  <a:lnTo>
                    <a:pt x="144" y="2"/>
                  </a:lnTo>
                  <a:lnTo>
                    <a:pt x="128" y="5"/>
                  </a:lnTo>
                  <a:lnTo>
                    <a:pt x="114" y="9"/>
                  </a:lnTo>
                  <a:lnTo>
                    <a:pt x="100" y="15"/>
                  </a:lnTo>
                  <a:lnTo>
                    <a:pt x="87" y="21"/>
                  </a:lnTo>
                  <a:lnTo>
                    <a:pt x="74" y="29"/>
                  </a:lnTo>
                  <a:lnTo>
                    <a:pt x="62" y="36"/>
                  </a:lnTo>
                  <a:lnTo>
                    <a:pt x="50" y="45"/>
                  </a:lnTo>
                  <a:lnTo>
                    <a:pt x="40" y="56"/>
                  </a:lnTo>
                  <a:lnTo>
                    <a:pt x="31" y="66"/>
                  </a:lnTo>
                  <a:lnTo>
                    <a:pt x="22" y="78"/>
                  </a:lnTo>
                  <a:lnTo>
                    <a:pt x="16" y="89"/>
                  </a:lnTo>
                  <a:lnTo>
                    <a:pt x="10" y="102"/>
                  </a:lnTo>
                  <a:lnTo>
                    <a:pt x="5" y="114"/>
                  </a:lnTo>
                  <a:lnTo>
                    <a:pt x="2" y="128"/>
                  </a:lnTo>
                  <a:lnTo>
                    <a:pt x="0" y="141"/>
                  </a:lnTo>
                  <a:lnTo>
                    <a:pt x="0" y="155"/>
                  </a:lnTo>
                  <a:lnTo>
                    <a:pt x="2" y="168"/>
                  </a:lnTo>
                  <a:lnTo>
                    <a:pt x="3" y="182"/>
                  </a:lnTo>
                  <a:lnTo>
                    <a:pt x="7" y="195"/>
                  </a:lnTo>
                  <a:lnTo>
                    <a:pt x="12" y="207"/>
                  </a:lnTo>
                  <a:lnTo>
                    <a:pt x="17" y="219"/>
                  </a:lnTo>
                  <a:lnTo>
                    <a:pt x="26" y="231"/>
                  </a:lnTo>
                  <a:lnTo>
                    <a:pt x="33" y="241"/>
                  </a:lnTo>
                  <a:lnTo>
                    <a:pt x="35" y="242"/>
                  </a:lnTo>
                  <a:lnTo>
                    <a:pt x="43" y="253"/>
                  </a:lnTo>
                  <a:lnTo>
                    <a:pt x="55" y="263"/>
                  </a:lnTo>
                  <a:lnTo>
                    <a:pt x="66" y="271"/>
                  </a:lnTo>
                  <a:lnTo>
                    <a:pt x="78" y="280"/>
                  </a:lnTo>
                  <a:lnTo>
                    <a:pt x="92" y="287"/>
                  </a:lnTo>
                  <a:lnTo>
                    <a:pt x="106" y="292"/>
                  </a:lnTo>
                  <a:lnTo>
                    <a:pt x="120" y="298"/>
                  </a:lnTo>
                  <a:lnTo>
                    <a:pt x="135" y="301"/>
                  </a:lnTo>
                  <a:lnTo>
                    <a:pt x="149" y="304"/>
                  </a:lnTo>
                  <a:lnTo>
                    <a:pt x="166" y="305"/>
                  </a:lnTo>
                  <a:lnTo>
                    <a:pt x="180" y="305"/>
                  </a:lnTo>
                  <a:lnTo>
                    <a:pt x="196" y="304"/>
                  </a:lnTo>
                  <a:lnTo>
                    <a:pt x="211" y="302"/>
                  </a:lnTo>
                  <a:lnTo>
                    <a:pt x="227" y="298"/>
                  </a:lnTo>
                  <a:lnTo>
                    <a:pt x="241" y="295"/>
                  </a:lnTo>
                  <a:lnTo>
                    <a:pt x="255" y="289"/>
                  </a:lnTo>
                  <a:lnTo>
                    <a:pt x="268" y="283"/>
                  </a:lnTo>
                  <a:lnTo>
                    <a:pt x="281" y="275"/>
                  </a:lnTo>
                  <a:lnTo>
                    <a:pt x="293" y="266"/>
                  </a:lnTo>
                  <a:lnTo>
                    <a:pt x="303" y="257"/>
                  </a:lnTo>
                  <a:lnTo>
                    <a:pt x="314" y="247"/>
                  </a:lnTo>
                  <a:lnTo>
                    <a:pt x="322" y="236"/>
                  </a:lnTo>
                  <a:lnTo>
                    <a:pt x="331" y="224"/>
                  </a:lnTo>
                  <a:lnTo>
                    <a:pt x="338" y="212"/>
                  </a:lnTo>
                  <a:lnTo>
                    <a:pt x="343" y="200"/>
                  </a:lnTo>
                  <a:lnTo>
                    <a:pt x="346" y="186"/>
                  </a:lnTo>
                  <a:lnTo>
                    <a:pt x="348" y="173"/>
                  </a:lnTo>
                  <a:lnTo>
                    <a:pt x="352" y="161"/>
                  </a:lnTo>
                  <a:lnTo>
                    <a:pt x="352" y="15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0" name="Freeform 28"/>
            <p:cNvSpPr>
              <a:spLocks/>
            </p:cNvSpPr>
            <p:nvPr/>
          </p:nvSpPr>
          <p:spPr bwMode="auto">
            <a:xfrm>
              <a:off x="-1760" y="1098"/>
              <a:ext cx="211" cy="184"/>
            </a:xfrm>
            <a:custGeom>
              <a:avLst/>
              <a:gdLst>
                <a:gd name="T0" fmla="*/ 211 w 211"/>
                <a:gd name="T1" fmla="*/ 92 h 184"/>
                <a:gd name="T2" fmla="*/ 208 w 211"/>
                <a:gd name="T3" fmla="*/ 69 h 184"/>
                <a:gd name="T4" fmla="*/ 197 w 211"/>
                <a:gd name="T5" fmla="*/ 47 h 184"/>
                <a:gd name="T6" fmla="*/ 180 w 211"/>
                <a:gd name="T7" fmla="*/ 27 h 184"/>
                <a:gd name="T8" fmla="*/ 159 w 211"/>
                <a:gd name="T9" fmla="*/ 12 h 184"/>
                <a:gd name="T10" fmla="*/ 135 w 211"/>
                <a:gd name="T11" fmla="*/ 3 h 184"/>
                <a:gd name="T12" fmla="*/ 107 w 211"/>
                <a:gd name="T13" fmla="*/ 0 h 184"/>
                <a:gd name="T14" fmla="*/ 80 w 211"/>
                <a:gd name="T15" fmla="*/ 2 h 184"/>
                <a:gd name="T16" fmla="*/ 55 w 211"/>
                <a:gd name="T17" fmla="*/ 11 h 184"/>
                <a:gd name="T18" fmla="*/ 33 w 211"/>
                <a:gd name="T19" fmla="*/ 26 h 184"/>
                <a:gd name="T20" fmla="*/ 16 w 211"/>
                <a:gd name="T21" fmla="*/ 44 h 184"/>
                <a:gd name="T22" fmla="*/ 3 w 211"/>
                <a:gd name="T23" fmla="*/ 65 h 184"/>
                <a:gd name="T24" fmla="*/ 0 w 211"/>
                <a:gd name="T25" fmla="*/ 89 h 184"/>
                <a:gd name="T26" fmla="*/ 2 w 211"/>
                <a:gd name="T27" fmla="*/ 111 h 184"/>
                <a:gd name="T28" fmla="*/ 12 w 211"/>
                <a:gd name="T29" fmla="*/ 134 h 184"/>
                <a:gd name="T30" fmla="*/ 26 w 211"/>
                <a:gd name="T31" fmla="*/ 153 h 184"/>
                <a:gd name="T32" fmla="*/ 47 w 211"/>
                <a:gd name="T33" fmla="*/ 168 h 184"/>
                <a:gd name="T34" fmla="*/ 73 w 211"/>
                <a:gd name="T35" fmla="*/ 179 h 184"/>
                <a:gd name="T36" fmla="*/ 99 w 211"/>
                <a:gd name="T37" fmla="*/ 184 h 184"/>
                <a:gd name="T38" fmla="*/ 126 w 211"/>
                <a:gd name="T39" fmla="*/ 182 h 184"/>
                <a:gd name="T40" fmla="*/ 152 w 211"/>
                <a:gd name="T41" fmla="*/ 174 h 184"/>
                <a:gd name="T42" fmla="*/ 175 w 211"/>
                <a:gd name="T43" fmla="*/ 161 h 184"/>
                <a:gd name="T44" fmla="*/ 192 w 211"/>
                <a:gd name="T45" fmla="*/ 144 h 184"/>
                <a:gd name="T46" fmla="*/ 204 w 211"/>
                <a:gd name="T47" fmla="*/ 122 h 184"/>
                <a:gd name="T48" fmla="*/ 211 w 211"/>
                <a:gd name="T49" fmla="*/ 99 h 184"/>
                <a:gd name="T50" fmla="*/ 211 w 211"/>
                <a:gd name="T51" fmla="*/ 92 h 184"/>
                <a:gd name="T52" fmla="*/ 211 w 211"/>
                <a:gd name="T53"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184">
                  <a:moveTo>
                    <a:pt x="211" y="92"/>
                  </a:moveTo>
                  <a:lnTo>
                    <a:pt x="208" y="69"/>
                  </a:lnTo>
                  <a:lnTo>
                    <a:pt x="197" y="47"/>
                  </a:lnTo>
                  <a:lnTo>
                    <a:pt x="180" y="27"/>
                  </a:lnTo>
                  <a:lnTo>
                    <a:pt x="159" y="12"/>
                  </a:lnTo>
                  <a:lnTo>
                    <a:pt x="135" y="3"/>
                  </a:lnTo>
                  <a:lnTo>
                    <a:pt x="107" y="0"/>
                  </a:lnTo>
                  <a:lnTo>
                    <a:pt x="80" y="2"/>
                  </a:lnTo>
                  <a:lnTo>
                    <a:pt x="55" y="11"/>
                  </a:lnTo>
                  <a:lnTo>
                    <a:pt x="33" y="26"/>
                  </a:lnTo>
                  <a:lnTo>
                    <a:pt x="16" y="44"/>
                  </a:lnTo>
                  <a:lnTo>
                    <a:pt x="3" y="65"/>
                  </a:lnTo>
                  <a:lnTo>
                    <a:pt x="0" y="89"/>
                  </a:lnTo>
                  <a:lnTo>
                    <a:pt x="2" y="111"/>
                  </a:lnTo>
                  <a:lnTo>
                    <a:pt x="12" y="134"/>
                  </a:lnTo>
                  <a:lnTo>
                    <a:pt x="26" y="153"/>
                  </a:lnTo>
                  <a:lnTo>
                    <a:pt x="47" y="168"/>
                  </a:lnTo>
                  <a:lnTo>
                    <a:pt x="73" y="179"/>
                  </a:lnTo>
                  <a:lnTo>
                    <a:pt x="99" y="184"/>
                  </a:lnTo>
                  <a:lnTo>
                    <a:pt x="126" y="182"/>
                  </a:lnTo>
                  <a:lnTo>
                    <a:pt x="152" y="174"/>
                  </a:lnTo>
                  <a:lnTo>
                    <a:pt x="175" y="161"/>
                  </a:lnTo>
                  <a:lnTo>
                    <a:pt x="192" y="144"/>
                  </a:lnTo>
                  <a:lnTo>
                    <a:pt x="204" y="122"/>
                  </a:lnTo>
                  <a:lnTo>
                    <a:pt x="211" y="99"/>
                  </a:lnTo>
                  <a:lnTo>
                    <a:pt x="211" y="92"/>
                  </a:lnTo>
                  <a:lnTo>
                    <a:pt x="211" y="9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1" name="Freeform 29"/>
            <p:cNvSpPr>
              <a:spLocks/>
            </p:cNvSpPr>
            <p:nvPr/>
          </p:nvSpPr>
          <p:spPr bwMode="auto">
            <a:xfrm>
              <a:off x="-1760" y="1098"/>
              <a:ext cx="211" cy="184"/>
            </a:xfrm>
            <a:custGeom>
              <a:avLst/>
              <a:gdLst>
                <a:gd name="T0" fmla="*/ 211 w 211"/>
                <a:gd name="T1" fmla="*/ 92 h 184"/>
                <a:gd name="T2" fmla="*/ 208 w 211"/>
                <a:gd name="T3" fmla="*/ 69 h 184"/>
                <a:gd name="T4" fmla="*/ 197 w 211"/>
                <a:gd name="T5" fmla="*/ 47 h 184"/>
                <a:gd name="T6" fmla="*/ 180 w 211"/>
                <a:gd name="T7" fmla="*/ 27 h 184"/>
                <a:gd name="T8" fmla="*/ 159 w 211"/>
                <a:gd name="T9" fmla="*/ 12 h 184"/>
                <a:gd name="T10" fmla="*/ 135 w 211"/>
                <a:gd name="T11" fmla="*/ 3 h 184"/>
                <a:gd name="T12" fmla="*/ 107 w 211"/>
                <a:gd name="T13" fmla="*/ 0 h 184"/>
                <a:gd name="T14" fmla="*/ 80 w 211"/>
                <a:gd name="T15" fmla="*/ 2 h 184"/>
                <a:gd name="T16" fmla="*/ 55 w 211"/>
                <a:gd name="T17" fmla="*/ 11 h 184"/>
                <a:gd name="T18" fmla="*/ 33 w 211"/>
                <a:gd name="T19" fmla="*/ 26 h 184"/>
                <a:gd name="T20" fmla="*/ 16 w 211"/>
                <a:gd name="T21" fmla="*/ 44 h 184"/>
                <a:gd name="T22" fmla="*/ 3 w 211"/>
                <a:gd name="T23" fmla="*/ 65 h 184"/>
                <a:gd name="T24" fmla="*/ 0 w 211"/>
                <a:gd name="T25" fmla="*/ 89 h 184"/>
                <a:gd name="T26" fmla="*/ 2 w 211"/>
                <a:gd name="T27" fmla="*/ 111 h 184"/>
                <a:gd name="T28" fmla="*/ 12 w 211"/>
                <a:gd name="T29" fmla="*/ 134 h 184"/>
                <a:gd name="T30" fmla="*/ 26 w 211"/>
                <a:gd name="T31" fmla="*/ 153 h 184"/>
                <a:gd name="T32" fmla="*/ 47 w 211"/>
                <a:gd name="T33" fmla="*/ 168 h 184"/>
                <a:gd name="T34" fmla="*/ 73 w 211"/>
                <a:gd name="T35" fmla="*/ 179 h 184"/>
                <a:gd name="T36" fmla="*/ 99 w 211"/>
                <a:gd name="T37" fmla="*/ 184 h 184"/>
                <a:gd name="T38" fmla="*/ 126 w 211"/>
                <a:gd name="T39" fmla="*/ 182 h 184"/>
                <a:gd name="T40" fmla="*/ 152 w 211"/>
                <a:gd name="T41" fmla="*/ 174 h 184"/>
                <a:gd name="T42" fmla="*/ 175 w 211"/>
                <a:gd name="T43" fmla="*/ 161 h 184"/>
                <a:gd name="T44" fmla="*/ 192 w 211"/>
                <a:gd name="T45" fmla="*/ 144 h 184"/>
                <a:gd name="T46" fmla="*/ 204 w 211"/>
                <a:gd name="T47" fmla="*/ 122 h 184"/>
                <a:gd name="T48" fmla="*/ 211 w 211"/>
                <a:gd name="T49" fmla="*/ 99 h 184"/>
                <a:gd name="T50" fmla="*/ 211 w 211"/>
                <a:gd name="T51" fmla="*/ 92 h 184"/>
                <a:gd name="T52" fmla="*/ 211 w 211"/>
                <a:gd name="T53"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184">
                  <a:moveTo>
                    <a:pt x="211" y="92"/>
                  </a:moveTo>
                  <a:lnTo>
                    <a:pt x="208" y="69"/>
                  </a:lnTo>
                  <a:lnTo>
                    <a:pt x="197" y="47"/>
                  </a:lnTo>
                  <a:lnTo>
                    <a:pt x="180" y="27"/>
                  </a:lnTo>
                  <a:lnTo>
                    <a:pt x="159" y="12"/>
                  </a:lnTo>
                  <a:lnTo>
                    <a:pt x="135" y="3"/>
                  </a:lnTo>
                  <a:lnTo>
                    <a:pt x="107" y="0"/>
                  </a:lnTo>
                  <a:lnTo>
                    <a:pt x="80" y="2"/>
                  </a:lnTo>
                  <a:lnTo>
                    <a:pt x="55" y="11"/>
                  </a:lnTo>
                  <a:lnTo>
                    <a:pt x="33" y="26"/>
                  </a:lnTo>
                  <a:lnTo>
                    <a:pt x="16" y="44"/>
                  </a:lnTo>
                  <a:lnTo>
                    <a:pt x="3" y="65"/>
                  </a:lnTo>
                  <a:lnTo>
                    <a:pt x="0" y="89"/>
                  </a:lnTo>
                  <a:lnTo>
                    <a:pt x="2" y="111"/>
                  </a:lnTo>
                  <a:lnTo>
                    <a:pt x="12" y="134"/>
                  </a:lnTo>
                  <a:lnTo>
                    <a:pt x="26" y="153"/>
                  </a:lnTo>
                  <a:lnTo>
                    <a:pt x="47" y="168"/>
                  </a:lnTo>
                  <a:lnTo>
                    <a:pt x="73" y="179"/>
                  </a:lnTo>
                  <a:lnTo>
                    <a:pt x="99" y="184"/>
                  </a:lnTo>
                  <a:lnTo>
                    <a:pt x="126" y="182"/>
                  </a:lnTo>
                  <a:lnTo>
                    <a:pt x="152" y="174"/>
                  </a:lnTo>
                  <a:lnTo>
                    <a:pt x="175" y="161"/>
                  </a:lnTo>
                  <a:lnTo>
                    <a:pt x="192" y="144"/>
                  </a:lnTo>
                  <a:lnTo>
                    <a:pt x="204" y="122"/>
                  </a:lnTo>
                  <a:lnTo>
                    <a:pt x="211" y="99"/>
                  </a:lnTo>
                  <a:lnTo>
                    <a:pt x="211" y="92"/>
                  </a:lnTo>
                  <a:lnTo>
                    <a:pt x="211" y="9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2" name="Freeform 30"/>
            <p:cNvSpPr>
              <a:spLocks/>
            </p:cNvSpPr>
            <p:nvPr/>
          </p:nvSpPr>
          <p:spPr bwMode="auto">
            <a:xfrm>
              <a:off x="-2262" y="1062"/>
              <a:ext cx="1334" cy="526"/>
            </a:xfrm>
            <a:custGeom>
              <a:avLst/>
              <a:gdLst>
                <a:gd name="T0" fmla="*/ 783 w 1334"/>
                <a:gd name="T1" fmla="*/ 128 h 526"/>
                <a:gd name="T2" fmla="*/ 783 w 1334"/>
                <a:gd name="T3" fmla="*/ 114 h 526"/>
                <a:gd name="T4" fmla="*/ 779 w 1334"/>
                <a:gd name="T5" fmla="*/ 104 h 526"/>
                <a:gd name="T6" fmla="*/ 1313 w 1334"/>
                <a:gd name="T7" fmla="*/ 0 h 526"/>
                <a:gd name="T8" fmla="*/ 1311 w 1334"/>
                <a:gd name="T9" fmla="*/ 9 h 526"/>
                <a:gd name="T10" fmla="*/ 1309 w 1334"/>
                <a:gd name="T11" fmla="*/ 15 h 526"/>
                <a:gd name="T12" fmla="*/ 1309 w 1334"/>
                <a:gd name="T13" fmla="*/ 18 h 526"/>
                <a:gd name="T14" fmla="*/ 1309 w 1334"/>
                <a:gd name="T15" fmla="*/ 21 h 526"/>
                <a:gd name="T16" fmla="*/ 1311 w 1334"/>
                <a:gd name="T17" fmla="*/ 27 h 526"/>
                <a:gd name="T18" fmla="*/ 1311 w 1334"/>
                <a:gd name="T19" fmla="*/ 33 h 526"/>
                <a:gd name="T20" fmla="*/ 1313 w 1334"/>
                <a:gd name="T21" fmla="*/ 41 h 526"/>
                <a:gd name="T22" fmla="*/ 1316 w 1334"/>
                <a:gd name="T23" fmla="*/ 47 h 526"/>
                <a:gd name="T24" fmla="*/ 1320 w 1334"/>
                <a:gd name="T25" fmla="*/ 51 h 526"/>
                <a:gd name="T26" fmla="*/ 1323 w 1334"/>
                <a:gd name="T27" fmla="*/ 57 h 526"/>
                <a:gd name="T28" fmla="*/ 1328 w 1334"/>
                <a:gd name="T29" fmla="*/ 62 h 526"/>
                <a:gd name="T30" fmla="*/ 1334 w 1334"/>
                <a:gd name="T31" fmla="*/ 68 h 526"/>
                <a:gd name="T32" fmla="*/ 724 w 1334"/>
                <a:gd name="T33" fmla="*/ 283 h 526"/>
                <a:gd name="T34" fmla="*/ 485 w 1334"/>
                <a:gd name="T35" fmla="*/ 367 h 526"/>
                <a:gd name="T36" fmla="*/ 38 w 1334"/>
                <a:gd name="T37" fmla="*/ 526 h 526"/>
                <a:gd name="T38" fmla="*/ 38 w 1334"/>
                <a:gd name="T39" fmla="*/ 519 h 526"/>
                <a:gd name="T40" fmla="*/ 36 w 1334"/>
                <a:gd name="T41" fmla="*/ 513 h 526"/>
                <a:gd name="T42" fmla="*/ 34 w 1334"/>
                <a:gd name="T43" fmla="*/ 507 h 526"/>
                <a:gd name="T44" fmla="*/ 31 w 1334"/>
                <a:gd name="T45" fmla="*/ 499 h 526"/>
                <a:gd name="T46" fmla="*/ 29 w 1334"/>
                <a:gd name="T47" fmla="*/ 495 h 526"/>
                <a:gd name="T48" fmla="*/ 26 w 1334"/>
                <a:gd name="T49" fmla="*/ 489 h 526"/>
                <a:gd name="T50" fmla="*/ 20 w 1334"/>
                <a:gd name="T51" fmla="*/ 483 h 526"/>
                <a:gd name="T52" fmla="*/ 15 w 1334"/>
                <a:gd name="T53" fmla="*/ 478 h 526"/>
                <a:gd name="T54" fmla="*/ 12 w 1334"/>
                <a:gd name="T55" fmla="*/ 473 h 526"/>
                <a:gd name="T56" fmla="*/ 7 w 1334"/>
                <a:gd name="T57" fmla="*/ 470 h 526"/>
                <a:gd name="T58" fmla="*/ 0 w 1334"/>
                <a:gd name="T59" fmla="*/ 466 h 526"/>
                <a:gd name="T60" fmla="*/ 464 w 1334"/>
                <a:gd name="T61" fmla="*/ 217 h 526"/>
                <a:gd name="T62" fmla="*/ 466 w 1334"/>
                <a:gd name="T63" fmla="*/ 218 h 526"/>
                <a:gd name="T64" fmla="*/ 474 w 1334"/>
                <a:gd name="T65" fmla="*/ 229 h 526"/>
                <a:gd name="T66" fmla="*/ 486 w 1334"/>
                <a:gd name="T67" fmla="*/ 239 h 526"/>
                <a:gd name="T68" fmla="*/ 497 w 1334"/>
                <a:gd name="T69" fmla="*/ 247 h 526"/>
                <a:gd name="T70" fmla="*/ 509 w 1334"/>
                <a:gd name="T71" fmla="*/ 256 h 526"/>
                <a:gd name="T72" fmla="*/ 523 w 1334"/>
                <a:gd name="T73" fmla="*/ 263 h 526"/>
                <a:gd name="T74" fmla="*/ 537 w 1334"/>
                <a:gd name="T75" fmla="*/ 268 h 526"/>
                <a:gd name="T76" fmla="*/ 551 w 1334"/>
                <a:gd name="T77" fmla="*/ 274 h 526"/>
                <a:gd name="T78" fmla="*/ 566 w 1334"/>
                <a:gd name="T79" fmla="*/ 277 h 526"/>
                <a:gd name="T80" fmla="*/ 580 w 1334"/>
                <a:gd name="T81" fmla="*/ 280 h 526"/>
                <a:gd name="T82" fmla="*/ 597 w 1334"/>
                <a:gd name="T83" fmla="*/ 281 h 526"/>
                <a:gd name="T84" fmla="*/ 611 w 1334"/>
                <a:gd name="T85" fmla="*/ 281 h 526"/>
                <a:gd name="T86" fmla="*/ 627 w 1334"/>
                <a:gd name="T87" fmla="*/ 280 h 526"/>
                <a:gd name="T88" fmla="*/ 642 w 1334"/>
                <a:gd name="T89" fmla="*/ 278 h 526"/>
                <a:gd name="T90" fmla="*/ 658 w 1334"/>
                <a:gd name="T91" fmla="*/ 274 h 526"/>
                <a:gd name="T92" fmla="*/ 672 w 1334"/>
                <a:gd name="T93" fmla="*/ 271 h 526"/>
                <a:gd name="T94" fmla="*/ 686 w 1334"/>
                <a:gd name="T95" fmla="*/ 265 h 526"/>
                <a:gd name="T96" fmla="*/ 699 w 1334"/>
                <a:gd name="T97" fmla="*/ 259 h 526"/>
                <a:gd name="T98" fmla="*/ 712 w 1334"/>
                <a:gd name="T99" fmla="*/ 251 h 526"/>
                <a:gd name="T100" fmla="*/ 724 w 1334"/>
                <a:gd name="T101" fmla="*/ 242 h 526"/>
                <a:gd name="T102" fmla="*/ 734 w 1334"/>
                <a:gd name="T103" fmla="*/ 233 h 526"/>
                <a:gd name="T104" fmla="*/ 745 w 1334"/>
                <a:gd name="T105" fmla="*/ 223 h 526"/>
                <a:gd name="T106" fmla="*/ 753 w 1334"/>
                <a:gd name="T107" fmla="*/ 212 h 526"/>
                <a:gd name="T108" fmla="*/ 762 w 1334"/>
                <a:gd name="T109" fmla="*/ 200 h 526"/>
                <a:gd name="T110" fmla="*/ 769 w 1334"/>
                <a:gd name="T111" fmla="*/ 188 h 526"/>
                <a:gd name="T112" fmla="*/ 774 w 1334"/>
                <a:gd name="T113" fmla="*/ 176 h 526"/>
                <a:gd name="T114" fmla="*/ 777 w 1334"/>
                <a:gd name="T115" fmla="*/ 162 h 526"/>
                <a:gd name="T116" fmla="*/ 779 w 1334"/>
                <a:gd name="T117" fmla="*/ 149 h 526"/>
                <a:gd name="T118" fmla="*/ 783 w 1334"/>
                <a:gd name="T119" fmla="*/ 137 h 526"/>
                <a:gd name="T120" fmla="*/ 783 w 1334"/>
                <a:gd name="T121" fmla="*/ 12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526">
                  <a:moveTo>
                    <a:pt x="783" y="128"/>
                  </a:moveTo>
                  <a:lnTo>
                    <a:pt x="783" y="114"/>
                  </a:lnTo>
                  <a:lnTo>
                    <a:pt x="779" y="104"/>
                  </a:lnTo>
                  <a:lnTo>
                    <a:pt x="1313" y="0"/>
                  </a:lnTo>
                  <a:lnTo>
                    <a:pt x="1311" y="9"/>
                  </a:lnTo>
                  <a:lnTo>
                    <a:pt x="1309" y="15"/>
                  </a:lnTo>
                  <a:lnTo>
                    <a:pt x="1309" y="18"/>
                  </a:lnTo>
                  <a:lnTo>
                    <a:pt x="1309" y="21"/>
                  </a:lnTo>
                  <a:lnTo>
                    <a:pt x="1311" y="27"/>
                  </a:lnTo>
                  <a:lnTo>
                    <a:pt x="1311" y="33"/>
                  </a:lnTo>
                  <a:lnTo>
                    <a:pt x="1313" y="41"/>
                  </a:lnTo>
                  <a:lnTo>
                    <a:pt x="1316" y="47"/>
                  </a:lnTo>
                  <a:lnTo>
                    <a:pt x="1320" y="51"/>
                  </a:lnTo>
                  <a:lnTo>
                    <a:pt x="1323" y="57"/>
                  </a:lnTo>
                  <a:lnTo>
                    <a:pt x="1328" y="62"/>
                  </a:lnTo>
                  <a:lnTo>
                    <a:pt x="1334" y="68"/>
                  </a:lnTo>
                  <a:lnTo>
                    <a:pt x="724" y="283"/>
                  </a:lnTo>
                  <a:lnTo>
                    <a:pt x="485" y="367"/>
                  </a:lnTo>
                  <a:lnTo>
                    <a:pt x="38" y="526"/>
                  </a:lnTo>
                  <a:lnTo>
                    <a:pt x="38" y="519"/>
                  </a:lnTo>
                  <a:lnTo>
                    <a:pt x="36" y="513"/>
                  </a:lnTo>
                  <a:lnTo>
                    <a:pt x="34" y="507"/>
                  </a:lnTo>
                  <a:lnTo>
                    <a:pt x="31" y="499"/>
                  </a:lnTo>
                  <a:lnTo>
                    <a:pt x="29" y="495"/>
                  </a:lnTo>
                  <a:lnTo>
                    <a:pt x="26" y="489"/>
                  </a:lnTo>
                  <a:lnTo>
                    <a:pt x="20" y="483"/>
                  </a:lnTo>
                  <a:lnTo>
                    <a:pt x="15" y="478"/>
                  </a:lnTo>
                  <a:lnTo>
                    <a:pt x="12" y="473"/>
                  </a:lnTo>
                  <a:lnTo>
                    <a:pt x="7" y="470"/>
                  </a:lnTo>
                  <a:lnTo>
                    <a:pt x="0" y="466"/>
                  </a:lnTo>
                  <a:lnTo>
                    <a:pt x="464" y="217"/>
                  </a:lnTo>
                  <a:lnTo>
                    <a:pt x="466" y="218"/>
                  </a:lnTo>
                  <a:lnTo>
                    <a:pt x="474" y="229"/>
                  </a:lnTo>
                  <a:lnTo>
                    <a:pt x="486" y="239"/>
                  </a:lnTo>
                  <a:lnTo>
                    <a:pt x="497" y="247"/>
                  </a:lnTo>
                  <a:lnTo>
                    <a:pt x="509" y="256"/>
                  </a:lnTo>
                  <a:lnTo>
                    <a:pt x="523" y="263"/>
                  </a:lnTo>
                  <a:lnTo>
                    <a:pt x="537" y="268"/>
                  </a:lnTo>
                  <a:lnTo>
                    <a:pt x="551" y="274"/>
                  </a:lnTo>
                  <a:lnTo>
                    <a:pt x="566" y="277"/>
                  </a:lnTo>
                  <a:lnTo>
                    <a:pt x="580" y="280"/>
                  </a:lnTo>
                  <a:lnTo>
                    <a:pt x="597" y="281"/>
                  </a:lnTo>
                  <a:lnTo>
                    <a:pt x="611" y="281"/>
                  </a:lnTo>
                  <a:lnTo>
                    <a:pt x="627" y="280"/>
                  </a:lnTo>
                  <a:lnTo>
                    <a:pt x="642" y="278"/>
                  </a:lnTo>
                  <a:lnTo>
                    <a:pt x="658" y="274"/>
                  </a:lnTo>
                  <a:lnTo>
                    <a:pt x="672" y="271"/>
                  </a:lnTo>
                  <a:lnTo>
                    <a:pt x="686" y="265"/>
                  </a:lnTo>
                  <a:lnTo>
                    <a:pt x="699" y="259"/>
                  </a:lnTo>
                  <a:lnTo>
                    <a:pt x="712" y="251"/>
                  </a:lnTo>
                  <a:lnTo>
                    <a:pt x="724" y="242"/>
                  </a:lnTo>
                  <a:lnTo>
                    <a:pt x="734" y="233"/>
                  </a:lnTo>
                  <a:lnTo>
                    <a:pt x="745" y="223"/>
                  </a:lnTo>
                  <a:lnTo>
                    <a:pt x="753" y="212"/>
                  </a:lnTo>
                  <a:lnTo>
                    <a:pt x="762" y="200"/>
                  </a:lnTo>
                  <a:lnTo>
                    <a:pt x="769" y="188"/>
                  </a:lnTo>
                  <a:lnTo>
                    <a:pt x="774" y="176"/>
                  </a:lnTo>
                  <a:lnTo>
                    <a:pt x="777" y="162"/>
                  </a:lnTo>
                  <a:lnTo>
                    <a:pt x="779" y="149"/>
                  </a:lnTo>
                  <a:lnTo>
                    <a:pt x="783" y="137"/>
                  </a:lnTo>
                  <a:lnTo>
                    <a:pt x="783" y="12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3" name="Freeform 31"/>
            <p:cNvSpPr>
              <a:spLocks/>
            </p:cNvSpPr>
            <p:nvPr/>
          </p:nvSpPr>
          <p:spPr bwMode="auto">
            <a:xfrm>
              <a:off x="-2262" y="1062"/>
              <a:ext cx="1334" cy="526"/>
            </a:xfrm>
            <a:custGeom>
              <a:avLst/>
              <a:gdLst>
                <a:gd name="T0" fmla="*/ 783 w 1334"/>
                <a:gd name="T1" fmla="*/ 128 h 526"/>
                <a:gd name="T2" fmla="*/ 783 w 1334"/>
                <a:gd name="T3" fmla="*/ 114 h 526"/>
                <a:gd name="T4" fmla="*/ 779 w 1334"/>
                <a:gd name="T5" fmla="*/ 104 h 526"/>
                <a:gd name="T6" fmla="*/ 1313 w 1334"/>
                <a:gd name="T7" fmla="*/ 0 h 526"/>
                <a:gd name="T8" fmla="*/ 1311 w 1334"/>
                <a:gd name="T9" fmla="*/ 9 h 526"/>
                <a:gd name="T10" fmla="*/ 1309 w 1334"/>
                <a:gd name="T11" fmla="*/ 15 h 526"/>
                <a:gd name="T12" fmla="*/ 1309 w 1334"/>
                <a:gd name="T13" fmla="*/ 18 h 526"/>
                <a:gd name="T14" fmla="*/ 1309 w 1334"/>
                <a:gd name="T15" fmla="*/ 21 h 526"/>
                <a:gd name="T16" fmla="*/ 1311 w 1334"/>
                <a:gd name="T17" fmla="*/ 27 h 526"/>
                <a:gd name="T18" fmla="*/ 1311 w 1334"/>
                <a:gd name="T19" fmla="*/ 33 h 526"/>
                <a:gd name="T20" fmla="*/ 1313 w 1334"/>
                <a:gd name="T21" fmla="*/ 41 h 526"/>
                <a:gd name="T22" fmla="*/ 1316 w 1334"/>
                <a:gd name="T23" fmla="*/ 47 h 526"/>
                <a:gd name="T24" fmla="*/ 1320 w 1334"/>
                <a:gd name="T25" fmla="*/ 51 h 526"/>
                <a:gd name="T26" fmla="*/ 1323 w 1334"/>
                <a:gd name="T27" fmla="*/ 57 h 526"/>
                <a:gd name="T28" fmla="*/ 1328 w 1334"/>
                <a:gd name="T29" fmla="*/ 62 h 526"/>
                <a:gd name="T30" fmla="*/ 1334 w 1334"/>
                <a:gd name="T31" fmla="*/ 68 h 526"/>
                <a:gd name="T32" fmla="*/ 724 w 1334"/>
                <a:gd name="T33" fmla="*/ 283 h 526"/>
                <a:gd name="T34" fmla="*/ 485 w 1334"/>
                <a:gd name="T35" fmla="*/ 367 h 526"/>
                <a:gd name="T36" fmla="*/ 38 w 1334"/>
                <a:gd name="T37" fmla="*/ 526 h 526"/>
                <a:gd name="T38" fmla="*/ 38 w 1334"/>
                <a:gd name="T39" fmla="*/ 519 h 526"/>
                <a:gd name="T40" fmla="*/ 36 w 1334"/>
                <a:gd name="T41" fmla="*/ 513 h 526"/>
                <a:gd name="T42" fmla="*/ 34 w 1334"/>
                <a:gd name="T43" fmla="*/ 507 h 526"/>
                <a:gd name="T44" fmla="*/ 31 w 1334"/>
                <a:gd name="T45" fmla="*/ 499 h 526"/>
                <a:gd name="T46" fmla="*/ 29 w 1334"/>
                <a:gd name="T47" fmla="*/ 495 h 526"/>
                <a:gd name="T48" fmla="*/ 26 w 1334"/>
                <a:gd name="T49" fmla="*/ 489 h 526"/>
                <a:gd name="T50" fmla="*/ 20 w 1334"/>
                <a:gd name="T51" fmla="*/ 483 h 526"/>
                <a:gd name="T52" fmla="*/ 15 w 1334"/>
                <a:gd name="T53" fmla="*/ 478 h 526"/>
                <a:gd name="T54" fmla="*/ 12 w 1334"/>
                <a:gd name="T55" fmla="*/ 473 h 526"/>
                <a:gd name="T56" fmla="*/ 7 w 1334"/>
                <a:gd name="T57" fmla="*/ 470 h 526"/>
                <a:gd name="T58" fmla="*/ 0 w 1334"/>
                <a:gd name="T59" fmla="*/ 466 h 526"/>
                <a:gd name="T60" fmla="*/ 464 w 1334"/>
                <a:gd name="T61" fmla="*/ 217 h 526"/>
                <a:gd name="T62" fmla="*/ 466 w 1334"/>
                <a:gd name="T63" fmla="*/ 218 h 526"/>
                <a:gd name="T64" fmla="*/ 474 w 1334"/>
                <a:gd name="T65" fmla="*/ 229 h 526"/>
                <a:gd name="T66" fmla="*/ 486 w 1334"/>
                <a:gd name="T67" fmla="*/ 239 h 526"/>
                <a:gd name="T68" fmla="*/ 497 w 1334"/>
                <a:gd name="T69" fmla="*/ 247 h 526"/>
                <a:gd name="T70" fmla="*/ 509 w 1334"/>
                <a:gd name="T71" fmla="*/ 256 h 526"/>
                <a:gd name="T72" fmla="*/ 523 w 1334"/>
                <a:gd name="T73" fmla="*/ 263 h 526"/>
                <a:gd name="T74" fmla="*/ 537 w 1334"/>
                <a:gd name="T75" fmla="*/ 268 h 526"/>
                <a:gd name="T76" fmla="*/ 551 w 1334"/>
                <a:gd name="T77" fmla="*/ 274 h 526"/>
                <a:gd name="T78" fmla="*/ 566 w 1334"/>
                <a:gd name="T79" fmla="*/ 277 h 526"/>
                <a:gd name="T80" fmla="*/ 580 w 1334"/>
                <a:gd name="T81" fmla="*/ 280 h 526"/>
                <a:gd name="T82" fmla="*/ 597 w 1334"/>
                <a:gd name="T83" fmla="*/ 281 h 526"/>
                <a:gd name="T84" fmla="*/ 611 w 1334"/>
                <a:gd name="T85" fmla="*/ 281 h 526"/>
                <a:gd name="T86" fmla="*/ 627 w 1334"/>
                <a:gd name="T87" fmla="*/ 280 h 526"/>
                <a:gd name="T88" fmla="*/ 642 w 1334"/>
                <a:gd name="T89" fmla="*/ 278 h 526"/>
                <a:gd name="T90" fmla="*/ 658 w 1334"/>
                <a:gd name="T91" fmla="*/ 274 h 526"/>
                <a:gd name="T92" fmla="*/ 672 w 1334"/>
                <a:gd name="T93" fmla="*/ 271 h 526"/>
                <a:gd name="T94" fmla="*/ 686 w 1334"/>
                <a:gd name="T95" fmla="*/ 265 h 526"/>
                <a:gd name="T96" fmla="*/ 699 w 1334"/>
                <a:gd name="T97" fmla="*/ 259 h 526"/>
                <a:gd name="T98" fmla="*/ 712 w 1334"/>
                <a:gd name="T99" fmla="*/ 251 h 526"/>
                <a:gd name="T100" fmla="*/ 724 w 1334"/>
                <a:gd name="T101" fmla="*/ 242 h 526"/>
                <a:gd name="T102" fmla="*/ 734 w 1334"/>
                <a:gd name="T103" fmla="*/ 233 h 526"/>
                <a:gd name="T104" fmla="*/ 745 w 1334"/>
                <a:gd name="T105" fmla="*/ 223 h 526"/>
                <a:gd name="T106" fmla="*/ 753 w 1334"/>
                <a:gd name="T107" fmla="*/ 212 h 526"/>
                <a:gd name="T108" fmla="*/ 762 w 1334"/>
                <a:gd name="T109" fmla="*/ 200 h 526"/>
                <a:gd name="T110" fmla="*/ 769 w 1334"/>
                <a:gd name="T111" fmla="*/ 188 h 526"/>
                <a:gd name="T112" fmla="*/ 774 w 1334"/>
                <a:gd name="T113" fmla="*/ 176 h 526"/>
                <a:gd name="T114" fmla="*/ 777 w 1334"/>
                <a:gd name="T115" fmla="*/ 162 h 526"/>
                <a:gd name="T116" fmla="*/ 779 w 1334"/>
                <a:gd name="T117" fmla="*/ 149 h 526"/>
                <a:gd name="T118" fmla="*/ 783 w 1334"/>
                <a:gd name="T119" fmla="*/ 137 h 526"/>
                <a:gd name="T120" fmla="*/ 783 w 1334"/>
                <a:gd name="T121" fmla="*/ 12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526">
                  <a:moveTo>
                    <a:pt x="783" y="128"/>
                  </a:moveTo>
                  <a:lnTo>
                    <a:pt x="783" y="114"/>
                  </a:lnTo>
                  <a:lnTo>
                    <a:pt x="779" y="104"/>
                  </a:lnTo>
                  <a:lnTo>
                    <a:pt x="1313" y="0"/>
                  </a:lnTo>
                  <a:lnTo>
                    <a:pt x="1311" y="9"/>
                  </a:lnTo>
                  <a:lnTo>
                    <a:pt x="1309" y="15"/>
                  </a:lnTo>
                  <a:lnTo>
                    <a:pt x="1309" y="18"/>
                  </a:lnTo>
                  <a:lnTo>
                    <a:pt x="1309" y="21"/>
                  </a:lnTo>
                  <a:lnTo>
                    <a:pt x="1311" y="27"/>
                  </a:lnTo>
                  <a:lnTo>
                    <a:pt x="1311" y="33"/>
                  </a:lnTo>
                  <a:lnTo>
                    <a:pt x="1313" y="41"/>
                  </a:lnTo>
                  <a:lnTo>
                    <a:pt x="1316" y="47"/>
                  </a:lnTo>
                  <a:lnTo>
                    <a:pt x="1320" y="51"/>
                  </a:lnTo>
                  <a:lnTo>
                    <a:pt x="1323" y="57"/>
                  </a:lnTo>
                  <a:lnTo>
                    <a:pt x="1328" y="62"/>
                  </a:lnTo>
                  <a:lnTo>
                    <a:pt x="1334" y="68"/>
                  </a:lnTo>
                  <a:lnTo>
                    <a:pt x="724" y="283"/>
                  </a:lnTo>
                  <a:lnTo>
                    <a:pt x="485" y="367"/>
                  </a:lnTo>
                  <a:lnTo>
                    <a:pt x="38" y="526"/>
                  </a:lnTo>
                  <a:lnTo>
                    <a:pt x="38" y="519"/>
                  </a:lnTo>
                  <a:lnTo>
                    <a:pt x="36" y="513"/>
                  </a:lnTo>
                  <a:lnTo>
                    <a:pt x="34" y="507"/>
                  </a:lnTo>
                  <a:lnTo>
                    <a:pt x="31" y="499"/>
                  </a:lnTo>
                  <a:lnTo>
                    <a:pt x="29" y="495"/>
                  </a:lnTo>
                  <a:lnTo>
                    <a:pt x="26" y="489"/>
                  </a:lnTo>
                  <a:lnTo>
                    <a:pt x="20" y="483"/>
                  </a:lnTo>
                  <a:lnTo>
                    <a:pt x="15" y="478"/>
                  </a:lnTo>
                  <a:lnTo>
                    <a:pt x="12" y="473"/>
                  </a:lnTo>
                  <a:lnTo>
                    <a:pt x="7" y="470"/>
                  </a:lnTo>
                  <a:lnTo>
                    <a:pt x="0" y="466"/>
                  </a:lnTo>
                  <a:lnTo>
                    <a:pt x="464" y="217"/>
                  </a:lnTo>
                  <a:lnTo>
                    <a:pt x="466" y="218"/>
                  </a:lnTo>
                  <a:lnTo>
                    <a:pt x="474" y="229"/>
                  </a:lnTo>
                  <a:lnTo>
                    <a:pt x="486" y="239"/>
                  </a:lnTo>
                  <a:lnTo>
                    <a:pt x="497" y="247"/>
                  </a:lnTo>
                  <a:lnTo>
                    <a:pt x="509" y="256"/>
                  </a:lnTo>
                  <a:lnTo>
                    <a:pt x="523" y="263"/>
                  </a:lnTo>
                  <a:lnTo>
                    <a:pt x="537" y="268"/>
                  </a:lnTo>
                  <a:lnTo>
                    <a:pt x="551" y="274"/>
                  </a:lnTo>
                  <a:lnTo>
                    <a:pt x="566" y="277"/>
                  </a:lnTo>
                  <a:lnTo>
                    <a:pt x="580" y="280"/>
                  </a:lnTo>
                  <a:lnTo>
                    <a:pt x="597" y="281"/>
                  </a:lnTo>
                  <a:lnTo>
                    <a:pt x="611" y="281"/>
                  </a:lnTo>
                  <a:lnTo>
                    <a:pt x="627" y="280"/>
                  </a:lnTo>
                  <a:lnTo>
                    <a:pt x="642" y="278"/>
                  </a:lnTo>
                  <a:lnTo>
                    <a:pt x="658" y="274"/>
                  </a:lnTo>
                  <a:lnTo>
                    <a:pt x="672" y="271"/>
                  </a:lnTo>
                  <a:lnTo>
                    <a:pt x="686" y="265"/>
                  </a:lnTo>
                  <a:lnTo>
                    <a:pt x="699" y="259"/>
                  </a:lnTo>
                  <a:lnTo>
                    <a:pt x="712" y="251"/>
                  </a:lnTo>
                  <a:lnTo>
                    <a:pt x="724" y="242"/>
                  </a:lnTo>
                  <a:lnTo>
                    <a:pt x="734" y="233"/>
                  </a:lnTo>
                  <a:lnTo>
                    <a:pt x="745" y="223"/>
                  </a:lnTo>
                  <a:lnTo>
                    <a:pt x="753" y="212"/>
                  </a:lnTo>
                  <a:lnTo>
                    <a:pt x="762" y="200"/>
                  </a:lnTo>
                  <a:lnTo>
                    <a:pt x="769" y="188"/>
                  </a:lnTo>
                  <a:lnTo>
                    <a:pt x="774" y="176"/>
                  </a:lnTo>
                  <a:lnTo>
                    <a:pt x="777" y="162"/>
                  </a:lnTo>
                  <a:lnTo>
                    <a:pt x="779" y="149"/>
                  </a:lnTo>
                  <a:lnTo>
                    <a:pt x="783" y="137"/>
                  </a:lnTo>
                  <a:lnTo>
                    <a:pt x="783" y="12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4" name="Freeform 32"/>
            <p:cNvSpPr>
              <a:spLocks/>
            </p:cNvSpPr>
            <p:nvPr/>
          </p:nvSpPr>
          <p:spPr bwMode="auto">
            <a:xfrm>
              <a:off x="-1819" y="1345"/>
              <a:ext cx="329" cy="837"/>
            </a:xfrm>
            <a:custGeom>
              <a:avLst/>
              <a:gdLst>
                <a:gd name="T0" fmla="*/ 281 w 329"/>
                <a:gd name="T1" fmla="*/ 0 h 837"/>
                <a:gd name="T2" fmla="*/ 329 w 329"/>
                <a:gd name="T3" fmla="*/ 694 h 837"/>
                <a:gd name="T4" fmla="*/ 329 w 329"/>
                <a:gd name="T5" fmla="*/ 694 h 837"/>
                <a:gd name="T6" fmla="*/ 328 w 329"/>
                <a:gd name="T7" fmla="*/ 703 h 837"/>
                <a:gd name="T8" fmla="*/ 328 w 329"/>
                <a:gd name="T9" fmla="*/ 715 h 837"/>
                <a:gd name="T10" fmla="*/ 324 w 329"/>
                <a:gd name="T11" fmla="*/ 727 h 837"/>
                <a:gd name="T12" fmla="*/ 321 w 329"/>
                <a:gd name="T13" fmla="*/ 738 h 837"/>
                <a:gd name="T14" fmla="*/ 315 w 329"/>
                <a:gd name="T15" fmla="*/ 750 h 837"/>
                <a:gd name="T16" fmla="*/ 310 w 329"/>
                <a:gd name="T17" fmla="*/ 760 h 837"/>
                <a:gd name="T18" fmla="*/ 303 w 329"/>
                <a:gd name="T19" fmla="*/ 769 h 837"/>
                <a:gd name="T20" fmla="*/ 295 w 329"/>
                <a:gd name="T21" fmla="*/ 780 h 837"/>
                <a:gd name="T22" fmla="*/ 286 w 329"/>
                <a:gd name="T23" fmla="*/ 789 h 837"/>
                <a:gd name="T24" fmla="*/ 277 w 329"/>
                <a:gd name="T25" fmla="*/ 798 h 837"/>
                <a:gd name="T26" fmla="*/ 267 w 329"/>
                <a:gd name="T27" fmla="*/ 805 h 837"/>
                <a:gd name="T28" fmla="*/ 256 w 329"/>
                <a:gd name="T29" fmla="*/ 811 h 837"/>
                <a:gd name="T30" fmla="*/ 234 w 329"/>
                <a:gd name="T31" fmla="*/ 823 h 837"/>
                <a:gd name="T32" fmla="*/ 220 w 329"/>
                <a:gd name="T33" fmla="*/ 828 h 837"/>
                <a:gd name="T34" fmla="*/ 206 w 329"/>
                <a:gd name="T35" fmla="*/ 832 h 837"/>
                <a:gd name="T36" fmla="*/ 194 w 329"/>
                <a:gd name="T37" fmla="*/ 834 h 837"/>
                <a:gd name="T38" fmla="*/ 180 w 329"/>
                <a:gd name="T39" fmla="*/ 835 h 837"/>
                <a:gd name="T40" fmla="*/ 166 w 329"/>
                <a:gd name="T41" fmla="*/ 837 h 837"/>
                <a:gd name="T42" fmla="*/ 154 w 329"/>
                <a:gd name="T43" fmla="*/ 835 h 837"/>
                <a:gd name="T44" fmla="*/ 140 w 329"/>
                <a:gd name="T45" fmla="*/ 835 h 837"/>
                <a:gd name="T46" fmla="*/ 127 w 329"/>
                <a:gd name="T47" fmla="*/ 832 h 837"/>
                <a:gd name="T48" fmla="*/ 113 w 329"/>
                <a:gd name="T49" fmla="*/ 829 h 837"/>
                <a:gd name="T50" fmla="*/ 101 w 329"/>
                <a:gd name="T51" fmla="*/ 825 h 837"/>
                <a:gd name="T52" fmla="*/ 88 w 329"/>
                <a:gd name="T53" fmla="*/ 820 h 837"/>
                <a:gd name="T54" fmla="*/ 66 w 329"/>
                <a:gd name="T55" fmla="*/ 807 h 837"/>
                <a:gd name="T56" fmla="*/ 56 w 329"/>
                <a:gd name="T57" fmla="*/ 799 h 837"/>
                <a:gd name="T58" fmla="*/ 45 w 329"/>
                <a:gd name="T59" fmla="*/ 792 h 837"/>
                <a:gd name="T60" fmla="*/ 36 w 329"/>
                <a:gd name="T61" fmla="*/ 783 h 837"/>
                <a:gd name="T62" fmla="*/ 28 w 329"/>
                <a:gd name="T63" fmla="*/ 772 h 837"/>
                <a:gd name="T64" fmla="*/ 21 w 329"/>
                <a:gd name="T65" fmla="*/ 763 h 837"/>
                <a:gd name="T66" fmla="*/ 16 w 329"/>
                <a:gd name="T67" fmla="*/ 753 h 837"/>
                <a:gd name="T68" fmla="*/ 10 w 329"/>
                <a:gd name="T69" fmla="*/ 741 h 837"/>
                <a:gd name="T70" fmla="*/ 5 w 329"/>
                <a:gd name="T71" fmla="*/ 730 h 837"/>
                <a:gd name="T72" fmla="*/ 4 w 329"/>
                <a:gd name="T73" fmla="*/ 718 h 837"/>
                <a:gd name="T74" fmla="*/ 2 w 329"/>
                <a:gd name="T75" fmla="*/ 707 h 837"/>
                <a:gd name="T76" fmla="*/ 0 w 329"/>
                <a:gd name="T77" fmla="*/ 695 h 837"/>
                <a:gd name="T78" fmla="*/ 0 w 329"/>
                <a:gd name="T79" fmla="*/ 694 h 837"/>
                <a:gd name="T80" fmla="*/ 42 w 329"/>
                <a:gd name="T81" fmla="*/ 84 h 837"/>
                <a:gd name="T82" fmla="*/ 281 w 329"/>
                <a:gd name="T83"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9" h="837">
                  <a:moveTo>
                    <a:pt x="281" y="0"/>
                  </a:moveTo>
                  <a:lnTo>
                    <a:pt x="329" y="694"/>
                  </a:lnTo>
                  <a:lnTo>
                    <a:pt x="329" y="694"/>
                  </a:lnTo>
                  <a:lnTo>
                    <a:pt x="328" y="703"/>
                  </a:lnTo>
                  <a:lnTo>
                    <a:pt x="328" y="715"/>
                  </a:lnTo>
                  <a:lnTo>
                    <a:pt x="324" y="727"/>
                  </a:lnTo>
                  <a:lnTo>
                    <a:pt x="321" y="738"/>
                  </a:lnTo>
                  <a:lnTo>
                    <a:pt x="315" y="750"/>
                  </a:lnTo>
                  <a:lnTo>
                    <a:pt x="310" y="760"/>
                  </a:lnTo>
                  <a:lnTo>
                    <a:pt x="303" y="769"/>
                  </a:lnTo>
                  <a:lnTo>
                    <a:pt x="295" y="780"/>
                  </a:lnTo>
                  <a:lnTo>
                    <a:pt x="286" y="789"/>
                  </a:lnTo>
                  <a:lnTo>
                    <a:pt x="277" y="798"/>
                  </a:lnTo>
                  <a:lnTo>
                    <a:pt x="267" y="805"/>
                  </a:lnTo>
                  <a:lnTo>
                    <a:pt x="256" y="811"/>
                  </a:lnTo>
                  <a:lnTo>
                    <a:pt x="234" y="823"/>
                  </a:lnTo>
                  <a:lnTo>
                    <a:pt x="220" y="828"/>
                  </a:lnTo>
                  <a:lnTo>
                    <a:pt x="206" y="832"/>
                  </a:lnTo>
                  <a:lnTo>
                    <a:pt x="194" y="834"/>
                  </a:lnTo>
                  <a:lnTo>
                    <a:pt x="180" y="835"/>
                  </a:lnTo>
                  <a:lnTo>
                    <a:pt x="166" y="837"/>
                  </a:lnTo>
                  <a:lnTo>
                    <a:pt x="154" y="835"/>
                  </a:lnTo>
                  <a:lnTo>
                    <a:pt x="140" y="835"/>
                  </a:lnTo>
                  <a:lnTo>
                    <a:pt x="127" y="832"/>
                  </a:lnTo>
                  <a:lnTo>
                    <a:pt x="113" y="829"/>
                  </a:lnTo>
                  <a:lnTo>
                    <a:pt x="101" y="825"/>
                  </a:lnTo>
                  <a:lnTo>
                    <a:pt x="88" y="820"/>
                  </a:lnTo>
                  <a:lnTo>
                    <a:pt x="66" y="807"/>
                  </a:lnTo>
                  <a:lnTo>
                    <a:pt x="56" y="799"/>
                  </a:lnTo>
                  <a:lnTo>
                    <a:pt x="45" y="792"/>
                  </a:lnTo>
                  <a:lnTo>
                    <a:pt x="36" y="783"/>
                  </a:lnTo>
                  <a:lnTo>
                    <a:pt x="28" y="772"/>
                  </a:lnTo>
                  <a:lnTo>
                    <a:pt x="21" y="763"/>
                  </a:lnTo>
                  <a:lnTo>
                    <a:pt x="16" y="753"/>
                  </a:lnTo>
                  <a:lnTo>
                    <a:pt x="10" y="741"/>
                  </a:lnTo>
                  <a:lnTo>
                    <a:pt x="5" y="730"/>
                  </a:lnTo>
                  <a:lnTo>
                    <a:pt x="4" y="718"/>
                  </a:lnTo>
                  <a:lnTo>
                    <a:pt x="2" y="707"/>
                  </a:lnTo>
                  <a:lnTo>
                    <a:pt x="0" y="695"/>
                  </a:lnTo>
                  <a:lnTo>
                    <a:pt x="0" y="694"/>
                  </a:lnTo>
                  <a:lnTo>
                    <a:pt x="42" y="84"/>
                  </a:lnTo>
                  <a:lnTo>
                    <a:pt x="28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5" name="Freeform 33"/>
            <p:cNvSpPr>
              <a:spLocks/>
            </p:cNvSpPr>
            <p:nvPr/>
          </p:nvSpPr>
          <p:spPr bwMode="auto">
            <a:xfrm>
              <a:off x="-1819" y="1345"/>
              <a:ext cx="329" cy="837"/>
            </a:xfrm>
            <a:custGeom>
              <a:avLst/>
              <a:gdLst>
                <a:gd name="T0" fmla="*/ 281 w 329"/>
                <a:gd name="T1" fmla="*/ 0 h 837"/>
                <a:gd name="T2" fmla="*/ 329 w 329"/>
                <a:gd name="T3" fmla="*/ 694 h 837"/>
                <a:gd name="T4" fmla="*/ 329 w 329"/>
                <a:gd name="T5" fmla="*/ 694 h 837"/>
                <a:gd name="T6" fmla="*/ 328 w 329"/>
                <a:gd name="T7" fmla="*/ 703 h 837"/>
                <a:gd name="T8" fmla="*/ 328 w 329"/>
                <a:gd name="T9" fmla="*/ 715 h 837"/>
                <a:gd name="T10" fmla="*/ 324 w 329"/>
                <a:gd name="T11" fmla="*/ 727 h 837"/>
                <a:gd name="T12" fmla="*/ 321 w 329"/>
                <a:gd name="T13" fmla="*/ 738 h 837"/>
                <a:gd name="T14" fmla="*/ 315 w 329"/>
                <a:gd name="T15" fmla="*/ 750 h 837"/>
                <a:gd name="T16" fmla="*/ 310 w 329"/>
                <a:gd name="T17" fmla="*/ 760 h 837"/>
                <a:gd name="T18" fmla="*/ 303 w 329"/>
                <a:gd name="T19" fmla="*/ 769 h 837"/>
                <a:gd name="T20" fmla="*/ 295 w 329"/>
                <a:gd name="T21" fmla="*/ 780 h 837"/>
                <a:gd name="T22" fmla="*/ 286 w 329"/>
                <a:gd name="T23" fmla="*/ 789 h 837"/>
                <a:gd name="T24" fmla="*/ 277 w 329"/>
                <a:gd name="T25" fmla="*/ 798 h 837"/>
                <a:gd name="T26" fmla="*/ 267 w 329"/>
                <a:gd name="T27" fmla="*/ 805 h 837"/>
                <a:gd name="T28" fmla="*/ 256 w 329"/>
                <a:gd name="T29" fmla="*/ 811 h 837"/>
                <a:gd name="T30" fmla="*/ 234 w 329"/>
                <a:gd name="T31" fmla="*/ 823 h 837"/>
                <a:gd name="T32" fmla="*/ 220 w 329"/>
                <a:gd name="T33" fmla="*/ 828 h 837"/>
                <a:gd name="T34" fmla="*/ 206 w 329"/>
                <a:gd name="T35" fmla="*/ 832 h 837"/>
                <a:gd name="T36" fmla="*/ 194 w 329"/>
                <a:gd name="T37" fmla="*/ 834 h 837"/>
                <a:gd name="T38" fmla="*/ 180 w 329"/>
                <a:gd name="T39" fmla="*/ 835 h 837"/>
                <a:gd name="T40" fmla="*/ 166 w 329"/>
                <a:gd name="T41" fmla="*/ 837 h 837"/>
                <a:gd name="T42" fmla="*/ 154 w 329"/>
                <a:gd name="T43" fmla="*/ 835 h 837"/>
                <a:gd name="T44" fmla="*/ 140 w 329"/>
                <a:gd name="T45" fmla="*/ 835 h 837"/>
                <a:gd name="T46" fmla="*/ 127 w 329"/>
                <a:gd name="T47" fmla="*/ 832 h 837"/>
                <a:gd name="T48" fmla="*/ 113 w 329"/>
                <a:gd name="T49" fmla="*/ 829 h 837"/>
                <a:gd name="T50" fmla="*/ 101 w 329"/>
                <a:gd name="T51" fmla="*/ 825 h 837"/>
                <a:gd name="T52" fmla="*/ 88 w 329"/>
                <a:gd name="T53" fmla="*/ 820 h 837"/>
                <a:gd name="T54" fmla="*/ 66 w 329"/>
                <a:gd name="T55" fmla="*/ 807 h 837"/>
                <a:gd name="T56" fmla="*/ 56 w 329"/>
                <a:gd name="T57" fmla="*/ 799 h 837"/>
                <a:gd name="T58" fmla="*/ 45 w 329"/>
                <a:gd name="T59" fmla="*/ 792 h 837"/>
                <a:gd name="T60" fmla="*/ 36 w 329"/>
                <a:gd name="T61" fmla="*/ 783 h 837"/>
                <a:gd name="T62" fmla="*/ 28 w 329"/>
                <a:gd name="T63" fmla="*/ 772 h 837"/>
                <a:gd name="T64" fmla="*/ 21 w 329"/>
                <a:gd name="T65" fmla="*/ 763 h 837"/>
                <a:gd name="T66" fmla="*/ 16 w 329"/>
                <a:gd name="T67" fmla="*/ 753 h 837"/>
                <a:gd name="T68" fmla="*/ 10 w 329"/>
                <a:gd name="T69" fmla="*/ 741 h 837"/>
                <a:gd name="T70" fmla="*/ 5 w 329"/>
                <a:gd name="T71" fmla="*/ 730 h 837"/>
                <a:gd name="T72" fmla="*/ 4 w 329"/>
                <a:gd name="T73" fmla="*/ 718 h 837"/>
                <a:gd name="T74" fmla="*/ 2 w 329"/>
                <a:gd name="T75" fmla="*/ 707 h 837"/>
                <a:gd name="T76" fmla="*/ 0 w 329"/>
                <a:gd name="T77" fmla="*/ 695 h 837"/>
                <a:gd name="T78" fmla="*/ 0 w 329"/>
                <a:gd name="T79" fmla="*/ 694 h 837"/>
                <a:gd name="T80" fmla="*/ 42 w 329"/>
                <a:gd name="T81" fmla="*/ 84 h 837"/>
                <a:gd name="T82" fmla="*/ 281 w 329"/>
                <a:gd name="T83"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9" h="837">
                  <a:moveTo>
                    <a:pt x="281" y="0"/>
                  </a:moveTo>
                  <a:lnTo>
                    <a:pt x="329" y="694"/>
                  </a:lnTo>
                  <a:lnTo>
                    <a:pt x="329" y="694"/>
                  </a:lnTo>
                  <a:lnTo>
                    <a:pt x="328" y="703"/>
                  </a:lnTo>
                  <a:lnTo>
                    <a:pt x="328" y="715"/>
                  </a:lnTo>
                  <a:lnTo>
                    <a:pt x="324" y="727"/>
                  </a:lnTo>
                  <a:lnTo>
                    <a:pt x="321" y="738"/>
                  </a:lnTo>
                  <a:lnTo>
                    <a:pt x="315" y="750"/>
                  </a:lnTo>
                  <a:lnTo>
                    <a:pt x="310" y="760"/>
                  </a:lnTo>
                  <a:lnTo>
                    <a:pt x="303" y="769"/>
                  </a:lnTo>
                  <a:lnTo>
                    <a:pt x="295" y="780"/>
                  </a:lnTo>
                  <a:lnTo>
                    <a:pt x="286" y="789"/>
                  </a:lnTo>
                  <a:lnTo>
                    <a:pt x="277" y="798"/>
                  </a:lnTo>
                  <a:lnTo>
                    <a:pt x="267" y="805"/>
                  </a:lnTo>
                  <a:lnTo>
                    <a:pt x="256" y="811"/>
                  </a:lnTo>
                  <a:lnTo>
                    <a:pt x="234" y="823"/>
                  </a:lnTo>
                  <a:lnTo>
                    <a:pt x="220" y="828"/>
                  </a:lnTo>
                  <a:lnTo>
                    <a:pt x="206" y="832"/>
                  </a:lnTo>
                  <a:lnTo>
                    <a:pt x="194" y="834"/>
                  </a:lnTo>
                  <a:lnTo>
                    <a:pt x="180" y="835"/>
                  </a:lnTo>
                  <a:lnTo>
                    <a:pt x="166" y="837"/>
                  </a:lnTo>
                  <a:lnTo>
                    <a:pt x="154" y="835"/>
                  </a:lnTo>
                  <a:lnTo>
                    <a:pt x="140" y="835"/>
                  </a:lnTo>
                  <a:lnTo>
                    <a:pt x="127" y="832"/>
                  </a:lnTo>
                  <a:lnTo>
                    <a:pt x="113" y="829"/>
                  </a:lnTo>
                  <a:lnTo>
                    <a:pt x="101" y="825"/>
                  </a:lnTo>
                  <a:lnTo>
                    <a:pt x="88" y="820"/>
                  </a:lnTo>
                  <a:lnTo>
                    <a:pt x="66" y="807"/>
                  </a:lnTo>
                  <a:lnTo>
                    <a:pt x="56" y="799"/>
                  </a:lnTo>
                  <a:lnTo>
                    <a:pt x="45" y="792"/>
                  </a:lnTo>
                  <a:lnTo>
                    <a:pt x="36" y="783"/>
                  </a:lnTo>
                  <a:lnTo>
                    <a:pt x="28" y="772"/>
                  </a:lnTo>
                  <a:lnTo>
                    <a:pt x="21" y="763"/>
                  </a:lnTo>
                  <a:lnTo>
                    <a:pt x="16" y="753"/>
                  </a:lnTo>
                  <a:lnTo>
                    <a:pt x="10" y="741"/>
                  </a:lnTo>
                  <a:lnTo>
                    <a:pt x="5" y="730"/>
                  </a:lnTo>
                  <a:lnTo>
                    <a:pt x="4" y="718"/>
                  </a:lnTo>
                  <a:lnTo>
                    <a:pt x="2" y="707"/>
                  </a:lnTo>
                  <a:lnTo>
                    <a:pt x="0" y="695"/>
                  </a:lnTo>
                  <a:lnTo>
                    <a:pt x="0" y="694"/>
                  </a:lnTo>
                  <a:lnTo>
                    <a:pt x="42" y="84"/>
                  </a:lnTo>
                  <a:lnTo>
                    <a:pt x="28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6" name="Freeform 34"/>
            <p:cNvSpPr>
              <a:spLocks/>
            </p:cNvSpPr>
            <p:nvPr/>
          </p:nvSpPr>
          <p:spPr bwMode="auto">
            <a:xfrm>
              <a:off x="-2384" y="1517"/>
              <a:ext cx="160" cy="139"/>
            </a:xfrm>
            <a:custGeom>
              <a:avLst/>
              <a:gdLst>
                <a:gd name="T0" fmla="*/ 160 w 160"/>
                <a:gd name="T1" fmla="*/ 71 h 139"/>
                <a:gd name="T2" fmla="*/ 160 w 160"/>
                <a:gd name="T3" fmla="*/ 73 h 139"/>
                <a:gd name="T4" fmla="*/ 158 w 160"/>
                <a:gd name="T5" fmla="*/ 83 h 139"/>
                <a:gd name="T6" fmla="*/ 155 w 160"/>
                <a:gd name="T7" fmla="*/ 92 h 139"/>
                <a:gd name="T8" fmla="*/ 151 w 160"/>
                <a:gd name="T9" fmla="*/ 101 h 139"/>
                <a:gd name="T10" fmla="*/ 144 w 160"/>
                <a:gd name="T11" fmla="*/ 110 h 139"/>
                <a:gd name="T12" fmla="*/ 137 w 160"/>
                <a:gd name="T13" fmla="*/ 118 h 139"/>
                <a:gd name="T14" fmla="*/ 129 w 160"/>
                <a:gd name="T15" fmla="*/ 125 h 139"/>
                <a:gd name="T16" fmla="*/ 118 w 160"/>
                <a:gd name="T17" fmla="*/ 131 h 139"/>
                <a:gd name="T18" fmla="*/ 106 w 160"/>
                <a:gd name="T19" fmla="*/ 136 h 139"/>
                <a:gd name="T20" fmla="*/ 96 w 160"/>
                <a:gd name="T21" fmla="*/ 139 h 139"/>
                <a:gd name="T22" fmla="*/ 84 w 160"/>
                <a:gd name="T23" fmla="*/ 139 h 139"/>
                <a:gd name="T24" fmla="*/ 71 w 160"/>
                <a:gd name="T25" fmla="*/ 139 h 139"/>
                <a:gd name="T26" fmla="*/ 61 w 160"/>
                <a:gd name="T27" fmla="*/ 137 h 139"/>
                <a:gd name="T28" fmla="*/ 49 w 160"/>
                <a:gd name="T29" fmla="*/ 134 h 139"/>
                <a:gd name="T30" fmla="*/ 38 w 160"/>
                <a:gd name="T31" fmla="*/ 130 h 139"/>
                <a:gd name="T32" fmla="*/ 28 w 160"/>
                <a:gd name="T33" fmla="*/ 124 h 139"/>
                <a:gd name="T34" fmla="*/ 19 w 160"/>
                <a:gd name="T35" fmla="*/ 116 h 139"/>
                <a:gd name="T36" fmla="*/ 13 w 160"/>
                <a:gd name="T37" fmla="*/ 109 h 139"/>
                <a:gd name="T38" fmla="*/ 7 w 160"/>
                <a:gd name="T39" fmla="*/ 98 h 139"/>
                <a:gd name="T40" fmla="*/ 2 w 160"/>
                <a:gd name="T41" fmla="*/ 89 h 139"/>
                <a:gd name="T42" fmla="*/ 0 w 160"/>
                <a:gd name="T43" fmla="*/ 79 h 139"/>
                <a:gd name="T44" fmla="*/ 0 w 160"/>
                <a:gd name="T45" fmla="*/ 70 h 139"/>
                <a:gd name="T46" fmla="*/ 0 w 160"/>
                <a:gd name="T47" fmla="*/ 58 h 139"/>
                <a:gd name="T48" fmla="*/ 4 w 160"/>
                <a:gd name="T49" fmla="*/ 49 h 139"/>
                <a:gd name="T50" fmla="*/ 9 w 160"/>
                <a:gd name="T51" fmla="*/ 40 h 139"/>
                <a:gd name="T52" fmla="*/ 14 w 160"/>
                <a:gd name="T53" fmla="*/ 31 h 139"/>
                <a:gd name="T54" fmla="*/ 21 w 160"/>
                <a:gd name="T55" fmla="*/ 21 h 139"/>
                <a:gd name="T56" fmla="*/ 32 w 160"/>
                <a:gd name="T57" fmla="*/ 15 h 139"/>
                <a:gd name="T58" fmla="*/ 40 w 160"/>
                <a:gd name="T59" fmla="*/ 9 h 139"/>
                <a:gd name="T60" fmla="*/ 51 w 160"/>
                <a:gd name="T61" fmla="*/ 5 h 139"/>
                <a:gd name="T62" fmla="*/ 63 w 160"/>
                <a:gd name="T63" fmla="*/ 2 h 139"/>
                <a:gd name="T64" fmla="*/ 75 w 160"/>
                <a:gd name="T65" fmla="*/ 0 h 139"/>
                <a:gd name="T66" fmla="*/ 85 w 160"/>
                <a:gd name="T67" fmla="*/ 0 h 139"/>
                <a:gd name="T68" fmla="*/ 97 w 160"/>
                <a:gd name="T69" fmla="*/ 2 h 139"/>
                <a:gd name="T70" fmla="*/ 110 w 160"/>
                <a:gd name="T71" fmla="*/ 5 h 139"/>
                <a:gd name="T72" fmla="*/ 122 w 160"/>
                <a:gd name="T73" fmla="*/ 11 h 139"/>
                <a:gd name="T74" fmla="*/ 129 w 160"/>
                <a:gd name="T75" fmla="*/ 15 h 139"/>
                <a:gd name="T76" fmla="*/ 134 w 160"/>
                <a:gd name="T77" fmla="*/ 18 h 139"/>
                <a:gd name="T78" fmla="*/ 137 w 160"/>
                <a:gd name="T79" fmla="*/ 23 h 139"/>
                <a:gd name="T80" fmla="*/ 142 w 160"/>
                <a:gd name="T81" fmla="*/ 28 h 139"/>
                <a:gd name="T82" fmla="*/ 148 w 160"/>
                <a:gd name="T83" fmla="*/ 34 h 139"/>
                <a:gd name="T84" fmla="*/ 151 w 160"/>
                <a:gd name="T85" fmla="*/ 40 h 139"/>
                <a:gd name="T86" fmla="*/ 153 w 160"/>
                <a:gd name="T87" fmla="*/ 44 h 139"/>
                <a:gd name="T88" fmla="*/ 156 w 160"/>
                <a:gd name="T89" fmla="*/ 52 h 139"/>
                <a:gd name="T90" fmla="*/ 158 w 160"/>
                <a:gd name="T91" fmla="*/ 58 h 139"/>
                <a:gd name="T92" fmla="*/ 160 w 160"/>
                <a:gd name="T93" fmla="*/ 64 h 139"/>
                <a:gd name="T94" fmla="*/ 160 w 160"/>
                <a:gd name="T9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39">
                  <a:moveTo>
                    <a:pt x="160" y="71"/>
                  </a:moveTo>
                  <a:lnTo>
                    <a:pt x="160" y="73"/>
                  </a:lnTo>
                  <a:lnTo>
                    <a:pt x="158" y="83"/>
                  </a:lnTo>
                  <a:lnTo>
                    <a:pt x="155" y="92"/>
                  </a:lnTo>
                  <a:lnTo>
                    <a:pt x="151" y="101"/>
                  </a:lnTo>
                  <a:lnTo>
                    <a:pt x="144" y="110"/>
                  </a:lnTo>
                  <a:lnTo>
                    <a:pt x="137" y="118"/>
                  </a:lnTo>
                  <a:lnTo>
                    <a:pt x="129" y="125"/>
                  </a:lnTo>
                  <a:lnTo>
                    <a:pt x="118" y="131"/>
                  </a:lnTo>
                  <a:lnTo>
                    <a:pt x="106" y="136"/>
                  </a:lnTo>
                  <a:lnTo>
                    <a:pt x="96" y="139"/>
                  </a:lnTo>
                  <a:lnTo>
                    <a:pt x="84" y="139"/>
                  </a:lnTo>
                  <a:lnTo>
                    <a:pt x="71" y="139"/>
                  </a:lnTo>
                  <a:lnTo>
                    <a:pt x="61" y="137"/>
                  </a:lnTo>
                  <a:lnTo>
                    <a:pt x="49" y="134"/>
                  </a:lnTo>
                  <a:lnTo>
                    <a:pt x="38" y="130"/>
                  </a:lnTo>
                  <a:lnTo>
                    <a:pt x="28" y="124"/>
                  </a:lnTo>
                  <a:lnTo>
                    <a:pt x="19" y="116"/>
                  </a:lnTo>
                  <a:lnTo>
                    <a:pt x="13" y="109"/>
                  </a:lnTo>
                  <a:lnTo>
                    <a:pt x="7" y="98"/>
                  </a:lnTo>
                  <a:lnTo>
                    <a:pt x="2" y="89"/>
                  </a:lnTo>
                  <a:lnTo>
                    <a:pt x="0" y="79"/>
                  </a:lnTo>
                  <a:lnTo>
                    <a:pt x="0" y="70"/>
                  </a:lnTo>
                  <a:lnTo>
                    <a:pt x="0" y="58"/>
                  </a:lnTo>
                  <a:lnTo>
                    <a:pt x="4" y="49"/>
                  </a:lnTo>
                  <a:lnTo>
                    <a:pt x="9" y="40"/>
                  </a:lnTo>
                  <a:lnTo>
                    <a:pt x="14" y="31"/>
                  </a:lnTo>
                  <a:lnTo>
                    <a:pt x="21" y="21"/>
                  </a:lnTo>
                  <a:lnTo>
                    <a:pt x="32" y="15"/>
                  </a:lnTo>
                  <a:lnTo>
                    <a:pt x="40" y="9"/>
                  </a:lnTo>
                  <a:lnTo>
                    <a:pt x="51" y="5"/>
                  </a:lnTo>
                  <a:lnTo>
                    <a:pt x="63" y="2"/>
                  </a:lnTo>
                  <a:lnTo>
                    <a:pt x="75" y="0"/>
                  </a:lnTo>
                  <a:lnTo>
                    <a:pt x="85" y="0"/>
                  </a:lnTo>
                  <a:lnTo>
                    <a:pt x="97" y="2"/>
                  </a:lnTo>
                  <a:lnTo>
                    <a:pt x="110" y="5"/>
                  </a:lnTo>
                  <a:lnTo>
                    <a:pt x="122" y="11"/>
                  </a:lnTo>
                  <a:lnTo>
                    <a:pt x="129" y="15"/>
                  </a:lnTo>
                  <a:lnTo>
                    <a:pt x="134" y="18"/>
                  </a:lnTo>
                  <a:lnTo>
                    <a:pt x="137" y="23"/>
                  </a:lnTo>
                  <a:lnTo>
                    <a:pt x="142" y="28"/>
                  </a:lnTo>
                  <a:lnTo>
                    <a:pt x="148" y="34"/>
                  </a:lnTo>
                  <a:lnTo>
                    <a:pt x="151" y="40"/>
                  </a:lnTo>
                  <a:lnTo>
                    <a:pt x="153" y="44"/>
                  </a:lnTo>
                  <a:lnTo>
                    <a:pt x="156" y="52"/>
                  </a:lnTo>
                  <a:lnTo>
                    <a:pt x="158" y="58"/>
                  </a:lnTo>
                  <a:lnTo>
                    <a:pt x="160" y="64"/>
                  </a:lnTo>
                  <a:lnTo>
                    <a:pt x="160"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7" name="Freeform 35"/>
            <p:cNvSpPr>
              <a:spLocks/>
            </p:cNvSpPr>
            <p:nvPr/>
          </p:nvSpPr>
          <p:spPr bwMode="auto">
            <a:xfrm>
              <a:off x="-2384" y="1517"/>
              <a:ext cx="160" cy="139"/>
            </a:xfrm>
            <a:custGeom>
              <a:avLst/>
              <a:gdLst>
                <a:gd name="T0" fmla="*/ 160 w 160"/>
                <a:gd name="T1" fmla="*/ 71 h 139"/>
                <a:gd name="T2" fmla="*/ 160 w 160"/>
                <a:gd name="T3" fmla="*/ 73 h 139"/>
                <a:gd name="T4" fmla="*/ 158 w 160"/>
                <a:gd name="T5" fmla="*/ 83 h 139"/>
                <a:gd name="T6" fmla="*/ 155 w 160"/>
                <a:gd name="T7" fmla="*/ 92 h 139"/>
                <a:gd name="T8" fmla="*/ 151 w 160"/>
                <a:gd name="T9" fmla="*/ 101 h 139"/>
                <a:gd name="T10" fmla="*/ 144 w 160"/>
                <a:gd name="T11" fmla="*/ 110 h 139"/>
                <a:gd name="T12" fmla="*/ 137 w 160"/>
                <a:gd name="T13" fmla="*/ 118 h 139"/>
                <a:gd name="T14" fmla="*/ 129 w 160"/>
                <a:gd name="T15" fmla="*/ 125 h 139"/>
                <a:gd name="T16" fmla="*/ 118 w 160"/>
                <a:gd name="T17" fmla="*/ 131 h 139"/>
                <a:gd name="T18" fmla="*/ 106 w 160"/>
                <a:gd name="T19" fmla="*/ 136 h 139"/>
                <a:gd name="T20" fmla="*/ 96 w 160"/>
                <a:gd name="T21" fmla="*/ 139 h 139"/>
                <a:gd name="T22" fmla="*/ 84 w 160"/>
                <a:gd name="T23" fmla="*/ 139 h 139"/>
                <a:gd name="T24" fmla="*/ 71 w 160"/>
                <a:gd name="T25" fmla="*/ 139 h 139"/>
                <a:gd name="T26" fmla="*/ 61 w 160"/>
                <a:gd name="T27" fmla="*/ 137 h 139"/>
                <a:gd name="T28" fmla="*/ 49 w 160"/>
                <a:gd name="T29" fmla="*/ 134 h 139"/>
                <a:gd name="T30" fmla="*/ 38 w 160"/>
                <a:gd name="T31" fmla="*/ 130 h 139"/>
                <a:gd name="T32" fmla="*/ 28 w 160"/>
                <a:gd name="T33" fmla="*/ 124 h 139"/>
                <a:gd name="T34" fmla="*/ 19 w 160"/>
                <a:gd name="T35" fmla="*/ 116 h 139"/>
                <a:gd name="T36" fmla="*/ 13 w 160"/>
                <a:gd name="T37" fmla="*/ 109 h 139"/>
                <a:gd name="T38" fmla="*/ 7 w 160"/>
                <a:gd name="T39" fmla="*/ 98 h 139"/>
                <a:gd name="T40" fmla="*/ 2 w 160"/>
                <a:gd name="T41" fmla="*/ 89 h 139"/>
                <a:gd name="T42" fmla="*/ 0 w 160"/>
                <a:gd name="T43" fmla="*/ 79 h 139"/>
                <a:gd name="T44" fmla="*/ 0 w 160"/>
                <a:gd name="T45" fmla="*/ 70 h 139"/>
                <a:gd name="T46" fmla="*/ 0 w 160"/>
                <a:gd name="T47" fmla="*/ 58 h 139"/>
                <a:gd name="T48" fmla="*/ 4 w 160"/>
                <a:gd name="T49" fmla="*/ 49 h 139"/>
                <a:gd name="T50" fmla="*/ 9 w 160"/>
                <a:gd name="T51" fmla="*/ 40 h 139"/>
                <a:gd name="T52" fmla="*/ 14 w 160"/>
                <a:gd name="T53" fmla="*/ 31 h 139"/>
                <a:gd name="T54" fmla="*/ 21 w 160"/>
                <a:gd name="T55" fmla="*/ 21 h 139"/>
                <a:gd name="T56" fmla="*/ 32 w 160"/>
                <a:gd name="T57" fmla="*/ 15 h 139"/>
                <a:gd name="T58" fmla="*/ 40 w 160"/>
                <a:gd name="T59" fmla="*/ 9 h 139"/>
                <a:gd name="T60" fmla="*/ 51 w 160"/>
                <a:gd name="T61" fmla="*/ 5 h 139"/>
                <a:gd name="T62" fmla="*/ 63 w 160"/>
                <a:gd name="T63" fmla="*/ 2 h 139"/>
                <a:gd name="T64" fmla="*/ 75 w 160"/>
                <a:gd name="T65" fmla="*/ 0 h 139"/>
                <a:gd name="T66" fmla="*/ 85 w 160"/>
                <a:gd name="T67" fmla="*/ 0 h 139"/>
                <a:gd name="T68" fmla="*/ 97 w 160"/>
                <a:gd name="T69" fmla="*/ 2 h 139"/>
                <a:gd name="T70" fmla="*/ 110 w 160"/>
                <a:gd name="T71" fmla="*/ 5 h 139"/>
                <a:gd name="T72" fmla="*/ 122 w 160"/>
                <a:gd name="T73" fmla="*/ 11 h 139"/>
                <a:gd name="T74" fmla="*/ 129 w 160"/>
                <a:gd name="T75" fmla="*/ 15 h 139"/>
                <a:gd name="T76" fmla="*/ 134 w 160"/>
                <a:gd name="T77" fmla="*/ 18 h 139"/>
                <a:gd name="T78" fmla="*/ 137 w 160"/>
                <a:gd name="T79" fmla="*/ 23 h 139"/>
                <a:gd name="T80" fmla="*/ 142 w 160"/>
                <a:gd name="T81" fmla="*/ 28 h 139"/>
                <a:gd name="T82" fmla="*/ 148 w 160"/>
                <a:gd name="T83" fmla="*/ 34 h 139"/>
                <a:gd name="T84" fmla="*/ 151 w 160"/>
                <a:gd name="T85" fmla="*/ 40 h 139"/>
                <a:gd name="T86" fmla="*/ 153 w 160"/>
                <a:gd name="T87" fmla="*/ 44 h 139"/>
                <a:gd name="T88" fmla="*/ 156 w 160"/>
                <a:gd name="T89" fmla="*/ 52 h 139"/>
                <a:gd name="T90" fmla="*/ 158 w 160"/>
                <a:gd name="T91" fmla="*/ 58 h 139"/>
                <a:gd name="T92" fmla="*/ 160 w 160"/>
                <a:gd name="T93" fmla="*/ 64 h 139"/>
                <a:gd name="T94" fmla="*/ 160 w 160"/>
                <a:gd name="T9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39">
                  <a:moveTo>
                    <a:pt x="160" y="71"/>
                  </a:moveTo>
                  <a:lnTo>
                    <a:pt x="160" y="73"/>
                  </a:lnTo>
                  <a:lnTo>
                    <a:pt x="158" y="83"/>
                  </a:lnTo>
                  <a:lnTo>
                    <a:pt x="155" y="92"/>
                  </a:lnTo>
                  <a:lnTo>
                    <a:pt x="151" y="101"/>
                  </a:lnTo>
                  <a:lnTo>
                    <a:pt x="144" y="110"/>
                  </a:lnTo>
                  <a:lnTo>
                    <a:pt x="137" y="118"/>
                  </a:lnTo>
                  <a:lnTo>
                    <a:pt x="129" y="125"/>
                  </a:lnTo>
                  <a:lnTo>
                    <a:pt x="118" y="131"/>
                  </a:lnTo>
                  <a:lnTo>
                    <a:pt x="106" y="136"/>
                  </a:lnTo>
                  <a:lnTo>
                    <a:pt x="96" y="139"/>
                  </a:lnTo>
                  <a:lnTo>
                    <a:pt x="84" y="139"/>
                  </a:lnTo>
                  <a:lnTo>
                    <a:pt x="71" y="139"/>
                  </a:lnTo>
                  <a:lnTo>
                    <a:pt x="61" y="137"/>
                  </a:lnTo>
                  <a:lnTo>
                    <a:pt x="49" y="134"/>
                  </a:lnTo>
                  <a:lnTo>
                    <a:pt x="38" y="130"/>
                  </a:lnTo>
                  <a:lnTo>
                    <a:pt x="28" y="124"/>
                  </a:lnTo>
                  <a:lnTo>
                    <a:pt x="19" y="116"/>
                  </a:lnTo>
                  <a:lnTo>
                    <a:pt x="13" y="109"/>
                  </a:lnTo>
                  <a:lnTo>
                    <a:pt x="7" y="98"/>
                  </a:lnTo>
                  <a:lnTo>
                    <a:pt x="2" y="89"/>
                  </a:lnTo>
                  <a:lnTo>
                    <a:pt x="0" y="79"/>
                  </a:lnTo>
                  <a:lnTo>
                    <a:pt x="0" y="70"/>
                  </a:lnTo>
                  <a:lnTo>
                    <a:pt x="0" y="58"/>
                  </a:lnTo>
                  <a:lnTo>
                    <a:pt x="4" y="49"/>
                  </a:lnTo>
                  <a:lnTo>
                    <a:pt x="9" y="40"/>
                  </a:lnTo>
                  <a:lnTo>
                    <a:pt x="14" y="31"/>
                  </a:lnTo>
                  <a:lnTo>
                    <a:pt x="21" y="21"/>
                  </a:lnTo>
                  <a:lnTo>
                    <a:pt x="32" y="15"/>
                  </a:lnTo>
                  <a:lnTo>
                    <a:pt x="40" y="9"/>
                  </a:lnTo>
                  <a:lnTo>
                    <a:pt x="51" y="5"/>
                  </a:lnTo>
                  <a:lnTo>
                    <a:pt x="63" y="2"/>
                  </a:lnTo>
                  <a:lnTo>
                    <a:pt x="75" y="0"/>
                  </a:lnTo>
                  <a:lnTo>
                    <a:pt x="85" y="0"/>
                  </a:lnTo>
                  <a:lnTo>
                    <a:pt x="97" y="2"/>
                  </a:lnTo>
                  <a:lnTo>
                    <a:pt x="110" y="5"/>
                  </a:lnTo>
                  <a:lnTo>
                    <a:pt x="122" y="11"/>
                  </a:lnTo>
                  <a:lnTo>
                    <a:pt x="129" y="15"/>
                  </a:lnTo>
                  <a:lnTo>
                    <a:pt x="134" y="18"/>
                  </a:lnTo>
                  <a:lnTo>
                    <a:pt x="137" y="23"/>
                  </a:lnTo>
                  <a:lnTo>
                    <a:pt x="142" y="28"/>
                  </a:lnTo>
                  <a:lnTo>
                    <a:pt x="148" y="34"/>
                  </a:lnTo>
                  <a:lnTo>
                    <a:pt x="151" y="40"/>
                  </a:lnTo>
                  <a:lnTo>
                    <a:pt x="153" y="44"/>
                  </a:lnTo>
                  <a:lnTo>
                    <a:pt x="156" y="52"/>
                  </a:lnTo>
                  <a:lnTo>
                    <a:pt x="158" y="58"/>
                  </a:lnTo>
                  <a:lnTo>
                    <a:pt x="160" y="64"/>
                  </a:lnTo>
                  <a:lnTo>
                    <a:pt x="160"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8" name="Freeform 36"/>
            <p:cNvSpPr>
              <a:spLocks/>
            </p:cNvSpPr>
            <p:nvPr/>
          </p:nvSpPr>
          <p:spPr bwMode="auto">
            <a:xfrm>
              <a:off x="-953" y="1011"/>
              <a:ext cx="160" cy="138"/>
            </a:xfrm>
            <a:custGeom>
              <a:avLst/>
              <a:gdLst>
                <a:gd name="T0" fmla="*/ 25 w 160"/>
                <a:gd name="T1" fmla="*/ 119 h 138"/>
                <a:gd name="T2" fmla="*/ 19 w 160"/>
                <a:gd name="T3" fmla="*/ 113 h 138"/>
                <a:gd name="T4" fmla="*/ 14 w 160"/>
                <a:gd name="T5" fmla="*/ 108 h 138"/>
                <a:gd name="T6" fmla="*/ 11 w 160"/>
                <a:gd name="T7" fmla="*/ 102 h 138"/>
                <a:gd name="T8" fmla="*/ 7 w 160"/>
                <a:gd name="T9" fmla="*/ 98 h 138"/>
                <a:gd name="T10" fmla="*/ 4 w 160"/>
                <a:gd name="T11" fmla="*/ 92 h 138"/>
                <a:gd name="T12" fmla="*/ 2 w 160"/>
                <a:gd name="T13" fmla="*/ 84 h 138"/>
                <a:gd name="T14" fmla="*/ 2 w 160"/>
                <a:gd name="T15" fmla="*/ 78 h 138"/>
                <a:gd name="T16" fmla="*/ 0 w 160"/>
                <a:gd name="T17" fmla="*/ 72 h 138"/>
                <a:gd name="T18" fmla="*/ 0 w 160"/>
                <a:gd name="T19" fmla="*/ 69 h 138"/>
                <a:gd name="T20" fmla="*/ 0 w 160"/>
                <a:gd name="T21" fmla="*/ 66 h 138"/>
                <a:gd name="T22" fmla="*/ 2 w 160"/>
                <a:gd name="T23" fmla="*/ 60 h 138"/>
                <a:gd name="T24" fmla="*/ 4 w 160"/>
                <a:gd name="T25" fmla="*/ 51 h 138"/>
                <a:gd name="T26" fmla="*/ 7 w 160"/>
                <a:gd name="T27" fmla="*/ 41 h 138"/>
                <a:gd name="T28" fmla="*/ 14 w 160"/>
                <a:gd name="T29" fmla="*/ 30 h 138"/>
                <a:gd name="T30" fmla="*/ 21 w 160"/>
                <a:gd name="T31" fmla="*/ 23 h 138"/>
                <a:gd name="T32" fmla="*/ 30 w 160"/>
                <a:gd name="T33" fmla="*/ 15 h 138"/>
                <a:gd name="T34" fmla="*/ 38 w 160"/>
                <a:gd name="T35" fmla="*/ 11 h 138"/>
                <a:gd name="T36" fmla="*/ 44 w 160"/>
                <a:gd name="T37" fmla="*/ 8 h 138"/>
                <a:gd name="T38" fmla="*/ 52 w 160"/>
                <a:gd name="T39" fmla="*/ 5 h 138"/>
                <a:gd name="T40" fmla="*/ 63 w 160"/>
                <a:gd name="T41" fmla="*/ 2 h 138"/>
                <a:gd name="T42" fmla="*/ 73 w 160"/>
                <a:gd name="T43" fmla="*/ 0 h 138"/>
                <a:gd name="T44" fmla="*/ 85 w 160"/>
                <a:gd name="T45" fmla="*/ 0 h 138"/>
                <a:gd name="T46" fmla="*/ 97 w 160"/>
                <a:gd name="T47" fmla="*/ 2 h 138"/>
                <a:gd name="T48" fmla="*/ 108 w 160"/>
                <a:gd name="T49" fmla="*/ 5 h 138"/>
                <a:gd name="T50" fmla="*/ 120 w 160"/>
                <a:gd name="T51" fmla="*/ 9 h 138"/>
                <a:gd name="T52" fmla="*/ 128 w 160"/>
                <a:gd name="T53" fmla="*/ 14 h 138"/>
                <a:gd name="T54" fmla="*/ 137 w 160"/>
                <a:gd name="T55" fmla="*/ 21 h 138"/>
                <a:gd name="T56" fmla="*/ 146 w 160"/>
                <a:gd name="T57" fmla="*/ 30 h 138"/>
                <a:gd name="T58" fmla="*/ 151 w 160"/>
                <a:gd name="T59" fmla="*/ 38 h 138"/>
                <a:gd name="T60" fmla="*/ 156 w 160"/>
                <a:gd name="T61" fmla="*/ 48 h 138"/>
                <a:gd name="T62" fmla="*/ 158 w 160"/>
                <a:gd name="T63" fmla="*/ 57 h 138"/>
                <a:gd name="T64" fmla="*/ 160 w 160"/>
                <a:gd name="T65" fmla="*/ 68 h 138"/>
                <a:gd name="T66" fmla="*/ 160 w 160"/>
                <a:gd name="T67" fmla="*/ 69 h 138"/>
                <a:gd name="T68" fmla="*/ 160 w 160"/>
                <a:gd name="T69" fmla="*/ 78 h 138"/>
                <a:gd name="T70" fmla="*/ 156 w 160"/>
                <a:gd name="T71" fmla="*/ 87 h 138"/>
                <a:gd name="T72" fmla="*/ 153 w 160"/>
                <a:gd name="T73" fmla="*/ 98 h 138"/>
                <a:gd name="T74" fmla="*/ 147 w 160"/>
                <a:gd name="T75" fmla="*/ 107 h 138"/>
                <a:gd name="T76" fmla="*/ 139 w 160"/>
                <a:gd name="T77" fmla="*/ 116 h 138"/>
                <a:gd name="T78" fmla="*/ 132 w 160"/>
                <a:gd name="T79" fmla="*/ 122 h 138"/>
                <a:gd name="T80" fmla="*/ 122 w 160"/>
                <a:gd name="T81" fmla="*/ 128 h 138"/>
                <a:gd name="T82" fmla="*/ 111 w 160"/>
                <a:gd name="T83" fmla="*/ 132 h 138"/>
                <a:gd name="T84" fmla="*/ 99 w 160"/>
                <a:gd name="T85" fmla="*/ 135 h 138"/>
                <a:gd name="T86" fmla="*/ 87 w 160"/>
                <a:gd name="T87" fmla="*/ 138 h 138"/>
                <a:gd name="T88" fmla="*/ 76 w 160"/>
                <a:gd name="T89" fmla="*/ 138 h 138"/>
                <a:gd name="T90" fmla="*/ 64 w 160"/>
                <a:gd name="T91" fmla="*/ 137 h 138"/>
                <a:gd name="T92" fmla="*/ 52 w 160"/>
                <a:gd name="T93" fmla="*/ 134 h 138"/>
                <a:gd name="T94" fmla="*/ 42 w 160"/>
                <a:gd name="T95" fmla="*/ 131 h 138"/>
                <a:gd name="T96" fmla="*/ 31 w 160"/>
                <a:gd name="T97" fmla="*/ 125 h 138"/>
                <a:gd name="T98" fmla="*/ 28 w 160"/>
                <a:gd name="T99" fmla="*/ 122 h 138"/>
                <a:gd name="T100" fmla="*/ 25 w 160"/>
                <a:gd name="T101"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38">
                  <a:moveTo>
                    <a:pt x="25" y="119"/>
                  </a:moveTo>
                  <a:lnTo>
                    <a:pt x="19" y="113"/>
                  </a:lnTo>
                  <a:lnTo>
                    <a:pt x="14" y="108"/>
                  </a:lnTo>
                  <a:lnTo>
                    <a:pt x="11" y="102"/>
                  </a:lnTo>
                  <a:lnTo>
                    <a:pt x="7" y="98"/>
                  </a:lnTo>
                  <a:lnTo>
                    <a:pt x="4" y="92"/>
                  </a:lnTo>
                  <a:lnTo>
                    <a:pt x="2" y="84"/>
                  </a:lnTo>
                  <a:lnTo>
                    <a:pt x="2" y="78"/>
                  </a:lnTo>
                  <a:lnTo>
                    <a:pt x="0" y="72"/>
                  </a:lnTo>
                  <a:lnTo>
                    <a:pt x="0" y="69"/>
                  </a:lnTo>
                  <a:lnTo>
                    <a:pt x="0" y="66"/>
                  </a:lnTo>
                  <a:lnTo>
                    <a:pt x="2" y="60"/>
                  </a:lnTo>
                  <a:lnTo>
                    <a:pt x="4" y="51"/>
                  </a:lnTo>
                  <a:lnTo>
                    <a:pt x="7" y="41"/>
                  </a:lnTo>
                  <a:lnTo>
                    <a:pt x="14" y="30"/>
                  </a:lnTo>
                  <a:lnTo>
                    <a:pt x="21" y="23"/>
                  </a:lnTo>
                  <a:lnTo>
                    <a:pt x="30" y="15"/>
                  </a:lnTo>
                  <a:lnTo>
                    <a:pt x="38" y="11"/>
                  </a:lnTo>
                  <a:lnTo>
                    <a:pt x="44" y="8"/>
                  </a:lnTo>
                  <a:lnTo>
                    <a:pt x="52" y="5"/>
                  </a:lnTo>
                  <a:lnTo>
                    <a:pt x="63" y="2"/>
                  </a:lnTo>
                  <a:lnTo>
                    <a:pt x="73" y="0"/>
                  </a:lnTo>
                  <a:lnTo>
                    <a:pt x="85" y="0"/>
                  </a:lnTo>
                  <a:lnTo>
                    <a:pt x="97" y="2"/>
                  </a:lnTo>
                  <a:lnTo>
                    <a:pt x="108" y="5"/>
                  </a:lnTo>
                  <a:lnTo>
                    <a:pt x="120" y="9"/>
                  </a:lnTo>
                  <a:lnTo>
                    <a:pt x="128" y="14"/>
                  </a:lnTo>
                  <a:lnTo>
                    <a:pt x="137" y="21"/>
                  </a:lnTo>
                  <a:lnTo>
                    <a:pt x="146" y="30"/>
                  </a:lnTo>
                  <a:lnTo>
                    <a:pt x="151" y="38"/>
                  </a:lnTo>
                  <a:lnTo>
                    <a:pt x="156" y="48"/>
                  </a:lnTo>
                  <a:lnTo>
                    <a:pt x="158" y="57"/>
                  </a:lnTo>
                  <a:lnTo>
                    <a:pt x="160" y="68"/>
                  </a:lnTo>
                  <a:lnTo>
                    <a:pt x="160" y="69"/>
                  </a:lnTo>
                  <a:lnTo>
                    <a:pt x="160" y="78"/>
                  </a:lnTo>
                  <a:lnTo>
                    <a:pt x="156" y="87"/>
                  </a:lnTo>
                  <a:lnTo>
                    <a:pt x="153" y="98"/>
                  </a:lnTo>
                  <a:lnTo>
                    <a:pt x="147" y="107"/>
                  </a:lnTo>
                  <a:lnTo>
                    <a:pt x="139" y="116"/>
                  </a:lnTo>
                  <a:lnTo>
                    <a:pt x="132" y="122"/>
                  </a:lnTo>
                  <a:lnTo>
                    <a:pt x="122" y="128"/>
                  </a:lnTo>
                  <a:lnTo>
                    <a:pt x="111" y="132"/>
                  </a:lnTo>
                  <a:lnTo>
                    <a:pt x="99" y="135"/>
                  </a:lnTo>
                  <a:lnTo>
                    <a:pt x="87" y="138"/>
                  </a:lnTo>
                  <a:lnTo>
                    <a:pt x="76" y="138"/>
                  </a:lnTo>
                  <a:lnTo>
                    <a:pt x="64" y="137"/>
                  </a:lnTo>
                  <a:lnTo>
                    <a:pt x="52" y="134"/>
                  </a:lnTo>
                  <a:lnTo>
                    <a:pt x="42" y="131"/>
                  </a:lnTo>
                  <a:lnTo>
                    <a:pt x="31" y="125"/>
                  </a:lnTo>
                  <a:lnTo>
                    <a:pt x="28" y="122"/>
                  </a:lnTo>
                  <a:lnTo>
                    <a:pt x="25" y="1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09" name="Freeform 37"/>
            <p:cNvSpPr>
              <a:spLocks/>
            </p:cNvSpPr>
            <p:nvPr/>
          </p:nvSpPr>
          <p:spPr bwMode="auto">
            <a:xfrm>
              <a:off x="-953" y="1011"/>
              <a:ext cx="160" cy="138"/>
            </a:xfrm>
            <a:custGeom>
              <a:avLst/>
              <a:gdLst>
                <a:gd name="T0" fmla="*/ 25 w 160"/>
                <a:gd name="T1" fmla="*/ 119 h 138"/>
                <a:gd name="T2" fmla="*/ 19 w 160"/>
                <a:gd name="T3" fmla="*/ 113 h 138"/>
                <a:gd name="T4" fmla="*/ 14 w 160"/>
                <a:gd name="T5" fmla="*/ 108 h 138"/>
                <a:gd name="T6" fmla="*/ 11 w 160"/>
                <a:gd name="T7" fmla="*/ 102 h 138"/>
                <a:gd name="T8" fmla="*/ 7 w 160"/>
                <a:gd name="T9" fmla="*/ 98 h 138"/>
                <a:gd name="T10" fmla="*/ 4 w 160"/>
                <a:gd name="T11" fmla="*/ 92 h 138"/>
                <a:gd name="T12" fmla="*/ 2 w 160"/>
                <a:gd name="T13" fmla="*/ 84 h 138"/>
                <a:gd name="T14" fmla="*/ 2 w 160"/>
                <a:gd name="T15" fmla="*/ 78 h 138"/>
                <a:gd name="T16" fmla="*/ 0 w 160"/>
                <a:gd name="T17" fmla="*/ 72 h 138"/>
                <a:gd name="T18" fmla="*/ 0 w 160"/>
                <a:gd name="T19" fmla="*/ 69 h 138"/>
                <a:gd name="T20" fmla="*/ 0 w 160"/>
                <a:gd name="T21" fmla="*/ 66 h 138"/>
                <a:gd name="T22" fmla="*/ 2 w 160"/>
                <a:gd name="T23" fmla="*/ 60 h 138"/>
                <a:gd name="T24" fmla="*/ 4 w 160"/>
                <a:gd name="T25" fmla="*/ 51 h 138"/>
                <a:gd name="T26" fmla="*/ 7 w 160"/>
                <a:gd name="T27" fmla="*/ 41 h 138"/>
                <a:gd name="T28" fmla="*/ 14 w 160"/>
                <a:gd name="T29" fmla="*/ 30 h 138"/>
                <a:gd name="T30" fmla="*/ 21 w 160"/>
                <a:gd name="T31" fmla="*/ 23 h 138"/>
                <a:gd name="T32" fmla="*/ 30 w 160"/>
                <a:gd name="T33" fmla="*/ 15 h 138"/>
                <a:gd name="T34" fmla="*/ 38 w 160"/>
                <a:gd name="T35" fmla="*/ 11 h 138"/>
                <a:gd name="T36" fmla="*/ 44 w 160"/>
                <a:gd name="T37" fmla="*/ 8 h 138"/>
                <a:gd name="T38" fmla="*/ 52 w 160"/>
                <a:gd name="T39" fmla="*/ 5 h 138"/>
                <a:gd name="T40" fmla="*/ 63 w 160"/>
                <a:gd name="T41" fmla="*/ 2 h 138"/>
                <a:gd name="T42" fmla="*/ 73 w 160"/>
                <a:gd name="T43" fmla="*/ 0 h 138"/>
                <a:gd name="T44" fmla="*/ 85 w 160"/>
                <a:gd name="T45" fmla="*/ 0 h 138"/>
                <a:gd name="T46" fmla="*/ 97 w 160"/>
                <a:gd name="T47" fmla="*/ 2 h 138"/>
                <a:gd name="T48" fmla="*/ 108 w 160"/>
                <a:gd name="T49" fmla="*/ 5 h 138"/>
                <a:gd name="T50" fmla="*/ 120 w 160"/>
                <a:gd name="T51" fmla="*/ 9 h 138"/>
                <a:gd name="T52" fmla="*/ 128 w 160"/>
                <a:gd name="T53" fmla="*/ 14 h 138"/>
                <a:gd name="T54" fmla="*/ 137 w 160"/>
                <a:gd name="T55" fmla="*/ 21 h 138"/>
                <a:gd name="T56" fmla="*/ 146 w 160"/>
                <a:gd name="T57" fmla="*/ 30 h 138"/>
                <a:gd name="T58" fmla="*/ 151 w 160"/>
                <a:gd name="T59" fmla="*/ 38 h 138"/>
                <a:gd name="T60" fmla="*/ 156 w 160"/>
                <a:gd name="T61" fmla="*/ 48 h 138"/>
                <a:gd name="T62" fmla="*/ 158 w 160"/>
                <a:gd name="T63" fmla="*/ 57 h 138"/>
                <a:gd name="T64" fmla="*/ 160 w 160"/>
                <a:gd name="T65" fmla="*/ 68 h 138"/>
                <a:gd name="T66" fmla="*/ 160 w 160"/>
                <a:gd name="T67" fmla="*/ 69 h 138"/>
                <a:gd name="T68" fmla="*/ 160 w 160"/>
                <a:gd name="T69" fmla="*/ 78 h 138"/>
                <a:gd name="T70" fmla="*/ 156 w 160"/>
                <a:gd name="T71" fmla="*/ 87 h 138"/>
                <a:gd name="T72" fmla="*/ 153 w 160"/>
                <a:gd name="T73" fmla="*/ 98 h 138"/>
                <a:gd name="T74" fmla="*/ 147 w 160"/>
                <a:gd name="T75" fmla="*/ 107 h 138"/>
                <a:gd name="T76" fmla="*/ 139 w 160"/>
                <a:gd name="T77" fmla="*/ 116 h 138"/>
                <a:gd name="T78" fmla="*/ 132 w 160"/>
                <a:gd name="T79" fmla="*/ 122 h 138"/>
                <a:gd name="T80" fmla="*/ 122 w 160"/>
                <a:gd name="T81" fmla="*/ 128 h 138"/>
                <a:gd name="T82" fmla="*/ 111 w 160"/>
                <a:gd name="T83" fmla="*/ 132 h 138"/>
                <a:gd name="T84" fmla="*/ 99 w 160"/>
                <a:gd name="T85" fmla="*/ 135 h 138"/>
                <a:gd name="T86" fmla="*/ 87 w 160"/>
                <a:gd name="T87" fmla="*/ 138 h 138"/>
                <a:gd name="T88" fmla="*/ 76 w 160"/>
                <a:gd name="T89" fmla="*/ 138 h 138"/>
                <a:gd name="T90" fmla="*/ 64 w 160"/>
                <a:gd name="T91" fmla="*/ 137 h 138"/>
                <a:gd name="T92" fmla="*/ 52 w 160"/>
                <a:gd name="T93" fmla="*/ 134 h 138"/>
                <a:gd name="T94" fmla="*/ 42 w 160"/>
                <a:gd name="T95" fmla="*/ 131 h 138"/>
                <a:gd name="T96" fmla="*/ 31 w 160"/>
                <a:gd name="T97" fmla="*/ 125 h 138"/>
                <a:gd name="T98" fmla="*/ 28 w 160"/>
                <a:gd name="T99" fmla="*/ 122 h 138"/>
                <a:gd name="T100" fmla="*/ 25 w 160"/>
                <a:gd name="T101"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38">
                  <a:moveTo>
                    <a:pt x="25" y="119"/>
                  </a:moveTo>
                  <a:lnTo>
                    <a:pt x="19" y="113"/>
                  </a:lnTo>
                  <a:lnTo>
                    <a:pt x="14" y="108"/>
                  </a:lnTo>
                  <a:lnTo>
                    <a:pt x="11" y="102"/>
                  </a:lnTo>
                  <a:lnTo>
                    <a:pt x="7" y="98"/>
                  </a:lnTo>
                  <a:lnTo>
                    <a:pt x="4" y="92"/>
                  </a:lnTo>
                  <a:lnTo>
                    <a:pt x="2" y="84"/>
                  </a:lnTo>
                  <a:lnTo>
                    <a:pt x="2" y="78"/>
                  </a:lnTo>
                  <a:lnTo>
                    <a:pt x="0" y="72"/>
                  </a:lnTo>
                  <a:lnTo>
                    <a:pt x="0" y="69"/>
                  </a:lnTo>
                  <a:lnTo>
                    <a:pt x="0" y="66"/>
                  </a:lnTo>
                  <a:lnTo>
                    <a:pt x="2" y="60"/>
                  </a:lnTo>
                  <a:lnTo>
                    <a:pt x="4" y="51"/>
                  </a:lnTo>
                  <a:lnTo>
                    <a:pt x="7" y="41"/>
                  </a:lnTo>
                  <a:lnTo>
                    <a:pt x="14" y="30"/>
                  </a:lnTo>
                  <a:lnTo>
                    <a:pt x="21" y="23"/>
                  </a:lnTo>
                  <a:lnTo>
                    <a:pt x="30" y="15"/>
                  </a:lnTo>
                  <a:lnTo>
                    <a:pt x="38" y="11"/>
                  </a:lnTo>
                  <a:lnTo>
                    <a:pt x="44" y="8"/>
                  </a:lnTo>
                  <a:lnTo>
                    <a:pt x="52" y="5"/>
                  </a:lnTo>
                  <a:lnTo>
                    <a:pt x="63" y="2"/>
                  </a:lnTo>
                  <a:lnTo>
                    <a:pt x="73" y="0"/>
                  </a:lnTo>
                  <a:lnTo>
                    <a:pt x="85" y="0"/>
                  </a:lnTo>
                  <a:lnTo>
                    <a:pt x="97" y="2"/>
                  </a:lnTo>
                  <a:lnTo>
                    <a:pt x="108" y="5"/>
                  </a:lnTo>
                  <a:lnTo>
                    <a:pt x="120" y="9"/>
                  </a:lnTo>
                  <a:lnTo>
                    <a:pt x="128" y="14"/>
                  </a:lnTo>
                  <a:lnTo>
                    <a:pt x="137" y="21"/>
                  </a:lnTo>
                  <a:lnTo>
                    <a:pt x="146" y="30"/>
                  </a:lnTo>
                  <a:lnTo>
                    <a:pt x="151" y="38"/>
                  </a:lnTo>
                  <a:lnTo>
                    <a:pt x="156" y="48"/>
                  </a:lnTo>
                  <a:lnTo>
                    <a:pt x="158" y="57"/>
                  </a:lnTo>
                  <a:lnTo>
                    <a:pt x="160" y="68"/>
                  </a:lnTo>
                  <a:lnTo>
                    <a:pt x="160" y="69"/>
                  </a:lnTo>
                  <a:lnTo>
                    <a:pt x="160" y="78"/>
                  </a:lnTo>
                  <a:lnTo>
                    <a:pt x="156" y="87"/>
                  </a:lnTo>
                  <a:lnTo>
                    <a:pt x="153" y="98"/>
                  </a:lnTo>
                  <a:lnTo>
                    <a:pt x="147" y="107"/>
                  </a:lnTo>
                  <a:lnTo>
                    <a:pt x="139" y="116"/>
                  </a:lnTo>
                  <a:lnTo>
                    <a:pt x="132" y="122"/>
                  </a:lnTo>
                  <a:lnTo>
                    <a:pt x="122" y="128"/>
                  </a:lnTo>
                  <a:lnTo>
                    <a:pt x="111" y="132"/>
                  </a:lnTo>
                  <a:lnTo>
                    <a:pt x="99" y="135"/>
                  </a:lnTo>
                  <a:lnTo>
                    <a:pt x="87" y="138"/>
                  </a:lnTo>
                  <a:lnTo>
                    <a:pt x="76" y="138"/>
                  </a:lnTo>
                  <a:lnTo>
                    <a:pt x="64" y="137"/>
                  </a:lnTo>
                  <a:lnTo>
                    <a:pt x="52" y="134"/>
                  </a:lnTo>
                  <a:lnTo>
                    <a:pt x="42" y="131"/>
                  </a:lnTo>
                  <a:lnTo>
                    <a:pt x="31" y="125"/>
                  </a:lnTo>
                  <a:lnTo>
                    <a:pt x="28" y="122"/>
                  </a:lnTo>
                  <a:lnTo>
                    <a:pt x="25" y="1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0" name="Line 38"/>
            <p:cNvSpPr>
              <a:spLocks noChangeShapeType="1"/>
            </p:cNvSpPr>
            <p:nvPr/>
          </p:nvSpPr>
          <p:spPr bwMode="auto">
            <a:xfrm flipV="1">
              <a:off x="-2640" y="1587"/>
              <a:ext cx="256" cy="68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233511" name="Line 39"/>
            <p:cNvSpPr>
              <a:spLocks noChangeShapeType="1"/>
            </p:cNvSpPr>
            <p:nvPr/>
          </p:nvSpPr>
          <p:spPr bwMode="auto">
            <a:xfrm flipH="1" flipV="1">
              <a:off x="-2224" y="1588"/>
              <a:ext cx="254" cy="6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233512" name="Freeform 40"/>
            <p:cNvSpPr>
              <a:spLocks/>
            </p:cNvSpPr>
            <p:nvPr/>
          </p:nvSpPr>
          <p:spPr bwMode="auto">
            <a:xfrm>
              <a:off x="-2640" y="2276"/>
              <a:ext cx="670" cy="71"/>
            </a:xfrm>
            <a:custGeom>
              <a:avLst/>
              <a:gdLst>
                <a:gd name="T0" fmla="*/ 76 w 670"/>
                <a:gd name="T1" fmla="*/ 71 h 71"/>
                <a:gd name="T2" fmla="*/ 0 w 670"/>
                <a:gd name="T3" fmla="*/ 0 h 71"/>
                <a:gd name="T4" fmla="*/ 670 w 670"/>
                <a:gd name="T5" fmla="*/ 0 h 71"/>
                <a:gd name="T6" fmla="*/ 594 w 670"/>
                <a:gd name="T7" fmla="*/ 71 h 71"/>
                <a:gd name="T8" fmla="*/ 76 w 670"/>
                <a:gd name="T9" fmla="*/ 71 h 71"/>
              </a:gdLst>
              <a:ahLst/>
              <a:cxnLst>
                <a:cxn ang="0">
                  <a:pos x="T0" y="T1"/>
                </a:cxn>
                <a:cxn ang="0">
                  <a:pos x="T2" y="T3"/>
                </a:cxn>
                <a:cxn ang="0">
                  <a:pos x="T4" y="T5"/>
                </a:cxn>
                <a:cxn ang="0">
                  <a:pos x="T6" y="T7"/>
                </a:cxn>
                <a:cxn ang="0">
                  <a:pos x="T8" y="T9"/>
                </a:cxn>
              </a:cxnLst>
              <a:rect l="0" t="0" r="r" b="b"/>
              <a:pathLst>
                <a:path w="670" h="71">
                  <a:moveTo>
                    <a:pt x="76" y="71"/>
                  </a:moveTo>
                  <a:lnTo>
                    <a:pt x="0" y="0"/>
                  </a:lnTo>
                  <a:lnTo>
                    <a:pt x="670" y="0"/>
                  </a:lnTo>
                  <a:lnTo>
                    <a:pt x="594" y="71"/>
                  </a:lnTo>
                  <a:lnTo>
                    <a:pt x="76"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3" name="Freeform 41"/>
            <p:cNvSpPr>
              <a:spLocks/>
            </p:cNvSpPr>
            <p:nvPr/>
          </p:nvSpPr>
          <p:spPr bwMode="auto">
            <a:xfrm>
              <a:off x="-2640" y="2276"/>
              <a:ext cx="670" cy="71"/>
            </a:xfrm>
            <a:custGeom>
              <a:avLst/>
              <a:gdLst>
                <a:gd name="T0" fmla="*/ 76 w 670"/>
                <a:gd name="T1" fmla="*/ 71 h 71"/>
                <a:gd name="T2" fmla="*/ 0 w 670"/>
                <a:gd name="T3" fmla="*/ 0 h 71"/>
                <a:gd name="T4" fmla="*/ 670 w 670"/>
                <a:gd name="T5" fmla="*/ 0 h 71"/>
                <a:gd name="T6" fmla="*/ 594 w 670"/>
                <a:gd name="T7" fmla="*/ 71 h 71"/>
                <a:gd name="T8" fmla="*/ 76 w 670"/>
                <a:gd name="T9" fmla="*/ 71 h 71"/>
              </a:gdLst>
              <a:ahLst/>
              <a:cxnLst>
                <a:cxn ang="0">
                  <a:pos x="T0" y="T1"/>
                </a:cxn>
                <a:cxn ang="0">
                  <a:pos x="T2" y="T3"/>
                </a:cxn>
                <a:cxn ang="0">
                  <a:pos x="T4" y="T5"/>
                </a:cxn>
                <a:cxn ang="0">
                  <a:pos x="T6" y="T7"/>
                </a:cxn>
                <a:cxn ang="0">
                  <a:pos x="T8" y="T9"/>
                </a:cxn>
              </a:cxnLst>
              <a:rect l="0" t="0" r="r" b="b"/>
              <a:pathLst>
                <a:path w="670" h="71">
                  <a:moveTo>
                    <a:pt x="76" y="71"/>
                  </a:moveTo>
                  <a:lnTo>
                    <a:pt x="0" y="0"/>
                  </a:lnTo>
                  <a:lnTo>
                    <a:pt x="670" y="0"/>
                  </a:lnTo>
                  <a:lnTo>
                    <a:pt x="594" y="71"/>
                  </a:lnTo>
                  <a:lnTo>
                    <a:pt x="76"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4" name="Line 42"/>
            <p:cNvSpPr>
              <a:spLocks noChangeShapeType="1"/>
            </p:cNvSpPr>
            <p:nvPr/>
          </p:nvSpPr>
          <p:spPr bwMode="auto">
            <a:xfrm flipV="1">
              <a:off x="-1207" y="1080"/>
              <a:ext cx="254" cy="6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233515" name="Line 43"/>
            <p:cNvSpPr>
              <a:spLocks noChangeShapeType="1"/>
            </p:cNvSpPr>
            <p:nvPr/>
          </p:nvSpPr>
          <p:spPr bwMode="auto">
            <a:xfrm flipH="1" flipV="1">
              <a:off x="-793" y="1080"/>
              <a:ext cx="256" cy="69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a:p>
          </p:txBody>
        </p:sp>
        <p:sp>
          <p:nvSpPr>
            <p:cNvPr id="233516" name="Freeform 44"/>
            <p:cNvSpPr>
              <a:spLocks/>
            </p:cNvSpPr>
            <p:nvPr/>
          </p:nvSpPr>
          <p:spPr bwMode="auto">
            <a:xfrm>
              <a:off x="-1207" y="1770"/>
              <a:ext cx="670" cy="71"/>
            </a:xfrm>
            <a:custGeom>
              <a:avLst/>
              <a:gdLst>
                <a:gd name="T0" fmla="*/ 76 w 670"/>
                <a:gd name="T1" fmla="*/ 71 h 71"/>
                <a:gd name="T2" fmla="*/ 0 w 670"/>
                <a:gd name="T3" fmla="*/ 0 h 71"/>
                <a:gd name="T4" fmla="*/ 670 w 670"/>
                <a:gd name="T5" fmla="*/ 0 h 71"/>
                <a:gd name="T6" fmla="*/ 594 w 670"/>
                <a:gd name="T7" fmla="*/ 71 h 71"/>
                <a:gd name="T8" fmla="*/ 76 w 670"/>
                <a:gd name="T9" fmla="*/ 71 h 71"/>
              </a:gdLst>
              <a:ahLst/>
              <a:cxnLst>
                <a:cxn ang="0">
                  <a:pos x="T0" y="T1"/>
                </a:cxn>
                <a:cxn ang="0">
                  <a:pos x="T2" y="T3"/>
                </a:cxn>
                <a:cxn ang="0">
                  <a:pos x="T4" y="T5"/>
                </a:cxn>
                <a:cxn ang="0">
                  <a:pos x="T6" y="T7"/>
                </a:cxn>
                <a:cxn ang="0">
                  <a:pos x="T8" y="T9"/>
                </a:cxn>
              </a:cxnLst>
              <a:rect l="0" t="0" r="r" b="b"/>
              <a:pathLst>
                <a:path w="670" h="71">
                  <a:moveTo>
                    <a:pt x="76" y="71"/>
                  </a:moveTo>
                  <a:lnTo>
                    <a:pt x="0" y="0"/>
                  </a:lnTo>
                  <a:lnTo>
                    <a:pt x="670" y="0"/>
                  </a:lnTo>
                  <a:lnTo>
                    <a:pt x="594" y="71"/>
                  </a:lnTo>
                  <a:lnTo>
                    <a:pt x="76"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7" name="Freeform 45"/>
            <p:cNvSpPr>
              <a:spLocks/>
            </p:cNvSpPr>
            <p:nvPr/>
          </p:nvSpPr>
          <p:spPr bwMode="auto">
            <a:xfrm>
              <a:off x="-1207" y="1770"/>
              <a:ext cx="670" cy="71"/>
            </a:xfrm>
            <a:custGeom>
              <a:avLst/>
              <a:gdLst>
                <a:gd name="T0" fmla="*/ 76 w 670"/>
                <a:gd name="T1" fmla="*/ 71 h 71"/>
                <a:gd name="T2" fmla="*/ 0 w 670"/>
                <a:gd name="T3" fmla="*/ 0 h 71"/>
                <a:gd name="T4" fmla="*/ 670 w 670"/>
                <a:gd name="T5" fmla="*/ 0 h 71"/>
                <a:gd name="T6" fmla="*/ 594 w 670"/>
                <a:gd name="T7" fmla="*/ 71 h 71"/>
                <a:gd name="T8" fmla="*/ 76 w 670"/>
                <a:gd name="T9" fmla="*/ 71 h 71"/>
              </a:gdLst>
              <a:ahLst/>
              <a:cxnLst>
                <a:cxn ang="0">
                  <a:pos x="T0" y="T1"/>
                </a:cxn>
                <a:cxn ang="0">
                  <a:pos x="T2" y="T3"/>
                </a:cxn>
                <a:cxn ang="0">
                  <a:pos x="T4" y="T5"/>
                </a:cxn>
                <a:cxn ang="0">
                  <a:pos x="T6" y="T7"/>
                </a:cxn>
                <a:cxn ang="0">
                  <a:pos x="T8" y="T9"/>
                </a:cxn>
              </a:cxnLst>
              <a:rect l="0" t="0" r="r" b="b"/>
              <a:pathLst>
                <a:path w="670" h="71">
                  <a:moveTo>
                    <a:pt x="76" y="71"/>
                  </a:moveTo>
                  <a:lnTo>
                    <a:pt x="0" y="0"/>
                  </a:lnTo>
                  <a:lnTo>
                    <a:pt x="670" y="0"/>
                  </a:lnTo>
                  <a:lnTo>
                    <a:pt x="594" y="71"/>
                  </a:lnTo>
                  <a:lnTo>
                    <a:pt x="76" y="7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8" name="Rectangle 46"/>
            <p:cNvSpPr>
              <a:spLocks noChangeArrowheads="1"/>
            </p:cNvSpPr>
            <p:nvPr/>
          </p:nvSpPr>
          <p:spPr bwMode="auto">
            <a:xfrm>
              <a:off x="-1866" y="2218"/>
              <a:ext cx="421" cy="1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19" name="Rectangle 47"/>
            <p:cNvSpPr>
              <a:spLocks noChangeArrowheads="1"/>
            </p:cNvSpPr>
            <p:nvPr/>
          </p:nvSpPr>
          <p:spPr bwMode="auto">
            <a:xfrm>
              <a:off x="-1866" y="2218"/>
              <a:ext cx="421" cy="16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20" name="Freeform 48"/>
            <p:cNvSpPr>
              <a:spLocks/>
            </p:cNvSpPr>
            <p:nvPr/>
          </p:nvSpPr>
          <p:spPr bwMode="auto">
            <a:xfrm>
              <a:off x="-1931" y="2382"/>
              <a:ext cx="552" cy="73"/>
            </a:xfrm>
            <a:custGeom>
              <a:avLst/>
              <a:gdLst>
                <a:gd name="T0" fmla="*/ 0 w 552"/>
                <a:gd name="T1" fmla="*/ 73 h 73"/>
                <a:gd name="T2" fmla="*/ 0 w 552"/>
                <a:gd name="T3" fmla="*/ 0 h 73"/>
                <a:gd name="T4" fmla="*/ 65 w 552"/>
                <a:gd name="T5" fmla="*/ 0 h 73"/>
                <a:gd name="T6" fmla="*/ 486 w 552"/>
                <a:gd name="T7" fmla="*/ 0 h 73"/>
                <a:gd name="T8" fmla="*/ 552 w 552"/>
                <a:gd name="T9" fmla="*/ 0 h 73"/>
                <a:gd name="T10" fmla="*/ 552 w 552"/>
                <a:gd name="T11" fmla="*/ 73 h 73"/>
                <a:gd name="T12" fmla="*/ 0 w 552"/>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52" h="73">
                  <a:moveTo>
                    <a:pt x="0" y="73"/>
                  </a:moveTo>
                  <a:lnTo>
                    <a:pt x="0" y="0"/>
                  </a:lnTo>
                  <a:lnTo>
                    <a:pt x="65" y="0"/>
                  </a:lnTo>
                  <a:lnTo>
                    <a:pt x="486" y="0"/>
                  </a:lnTo>
                  <a:lnTo>
                    <a:pt x="552" y="0"/>
                  </a:lnTo>
                  <a:lnTo>
                    <a:pt x="552" y="73"/>
                  </a:lnTo>
                  <a:lnTo>
                    <a:pt x="0" y="7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21" name="Freeform 49"/>
            <p:cNvSpPr>
              <a:spLocks/>
            </p:cNvSpPr>
            <p:nvPr/>
          </p:nvSpPr>
          <p:spPr bwMode="auto">
            <a:xfrm>
              <a:off x="-1931" y="2382"/>
              <a:ext cx="552" cy="73"/>
            </a:xfrm>
            <a:custGeom>
              <a:avLst/>
              <a:gdLst>
                <a:gd name="T0" fmla="*/ 0 w 552"/>
                <a:gd name="T1" fmla="*/ 73 h 73"/>
                <a:gd name="T2" fmla="*/ 0 w 552"/>
                <a:gd name="T3" fmla="*/ 0 h 73"/>
                <a:gd name="T4" fmla="*/ 65 w 552"/>
                <a:gd name="T5" fmla="*/ 0 h 73"/>
                <a:gd name="T6" fmla="*/ 486 w 552"/>
                <a:gd name="T7" fmla="*/ 0 h 73"/>
                <a:gd name="T8" fmla="*/ 552 w 552"/>
                <a:gd name="T9" fmla="*/ 0 h 73"/>
                <a:gd name="T10" fmla="*/ 552 w 552"/>
                <a:gd name="T11" fmla="*/ 73 h 73"/>
                <a:gd name="T12" fmla="*/ 0 w 552"/>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52" h="73">
                  <a:moveTo>
                    <a:pt x="0" y="73"/>
                  </a:moveTo>
                  <a:lnTo>
                    <a:pt x="0" y="0"/>
                  </a:lnTo>
                  <a:lnTo>
                    <a:pt x="65" y="0"/>
                  </a:lnTo>
                  <a:lnTo>
                    <a:pt x="486" y="0"/>
                  </a:lnTo>
                  <a:lnTo>
                    <a:pt x="552" y="0"/>
                  </a:lnTo>
                  <a:lnTo>
                    <a:pt x="552" y="73"/>
                  </a:lnTo>
                  <a:lnTo>
                    <a:pt x="0" y="7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22" name="Freeform 50"/>
            <p:cNvSpPr>
              <a:spLocks/>
            </p:cNvSpPr>
            <p:nvPr/>
          </p:nvSpPr>
          <p:spPr bwMode="auto">
            <a:xfrm>
              <a:off x="-2046" y="2455"/>
              <a:ext cx="783" cy="146"/>
            </a:xfrm>
            <a:custGeom>
              <a:avLst/>
              <a:gdLst>
                <a:gd name="T0" fmla="*/ 0 w 783"/>
                <a:gd name="T1" fmla="*/ 146 h 146"/>
                <a:gd name="T2" fmla="*/ 0 w 783"/>
                <a:gd name="T3" fmla="*/ 0 h 146"/>
                <a:gd name="T4" fmla="*/ 115 w 783"/>
                <a:gd name="T5" fmla="*/ 0 h 146"/>
                <a:gd name="T6" fmla="*/ 667 w 783"/>
                <a:gd name="T7" fmla="*/ 0 h 146"/>
                <a:gd name="T8" fmla="*/ 783 w 783"/>
                <a:gd name="T9" fmla="*/ 0 h 146"/>
                <a:gd name="T10" fmla="*/ 783 w 783"/>
                <a:gd name="T11" fmla="*/ 146 h 146"/>
                <a:gd name="T12" fmla="*/ 0 w 783"/>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783" h="146">
                  <a:moveTo>
                    <a:pt x="0" y="146"/>
                  </a:moveTo>
                  <a:lnTo>
                    <a:pt x="0" y="0"/>
                  </a:lnTo>
                  <a:lnTo>
                    <a:pt x="115" y="0"/>
                  </a:lnTo>
                  <a:lnTo>
                    <a:pt x="667" y="0"/>
                  </a:lnTo>
                  <a:lnTo>
                    <a:pt x="783" y="0"/>
                  </a:lnTo>
                  <a:lnTo>
                    <a:pt x="783" y="146"/>
                  </a:lnTo>
                  <a:lnTo>
                    <a:pt x="0" y="14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sp>
          <p:nvSpPr>
            <p:cNvPr id="233523" name="Freeform 51"/>
            <p:cNvSpPr>
              <a:spLocks/>
            </p:cNvSpPr>
            <p:nvPr/>
          </p:nvSpPr>
          <p:spPr bwMode="auto">
            <a:xfrm>
              <a:off x="-2046" y="2455"/>
              <a:ext cx="783" cy="146"/>
            </a:xfrm>
            <a:custGeom>
              <a:avLst/>
              <a:gdLst>
                <a:gd name="T0" fmla="*/ 0 w 783"/>
                <a:gd name="T1" fmla="*/ 146 h 146"/>
                <a:gd name="T2" fmla="*/ 0 w 783"/>
                <a:gd name="T3" fmla="*/ 0 h 146"/>
                <a:gd name="T4" fmla="*/ 115 w 783"/>
                <a:gd name="T5" fmla="*/ 0 h 146"/>
                <a:gd name="T6" fmla="*/ 667 w 783"/>
                <a:gd name="T7" fmla="*/ 0 h 146"/>
                <a:gd name="T8" fmla="*/ 783 w 783"/>
                <a:gd name="T9" fmla="*/ 0 h 146"/>
                <a:gd name="T10" fmla="*/ 783 w 783"/>
                <a:gd name="T11" fmla="*/ 146 h 146"/>
                <a:gd name="T12" fmla="*/ 0 w 783"/>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783" h="146">
                  <a:moveTo>
                    <a:pt x="0" y="146"/>
                  </a:moveTo>
                  <a:lnTo>
                    <a:pt x="0" y="0"/>
                  </a:lnTo>
                  <a:lnTo>
                    <a:pt x="115" y="0"/>
                  </a:lnTo>
                  <a:lnTo>
                    <a:pt x="667" y="0"/>
                  </a:lnTo>
                  <a:lnTo>
                    <a:pt x="783" y="0"/>
                  </a:lnTo>
                  <a:lnTo>
                    <a:pt x="783" y="146"/>
                  </a:lnTo>
                  <a:lnTo>
                    <a:pt x="0" y="14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p>
          </p:txBody>
        </p:sp>
      </p:grpSp>
      <p:sp>
        <p:nvSpPr>
          <p:cNvPr id="9240" name="Text Box 53"/>
          <p:cNvSpPr txBox="1">
            <a:spLocks noChangeArrowheads="1"/>
          </p:cNvSpPr>
          <p:nvPr/>
        </p:nvSpPr>
        <p:spPr bwMode="auto">
          <a:xfrm>
            <a:off x="1358969" y="2684463"/>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Anabolism</a:t>
            </a:r>
          </a:p>
        </p:txBody>
      </p:sp>
      <p:sp>
        <p:nvSpPr>
          <p:cNvPr id="9241" name="Text Box 54"/>
          <p:cNvSpPr txBox="1">
            <a:spLocks noChangeArrowheads="1"/>
          </p:cNvSpPr>
          <p:nvPr/>
        </p:nvSpPr>
        <p:spPr bwMode="auto">
          <a:xfrm>
            <a:off x="3380471" y="3446463"/>
            <a:ext cx="1428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b="1">
                <a:solidFill>
                  <a:srgbClr val="000000"/>
                </a:solidFill>
                <a:effectLst/>
              </a:rPr>
              <a:t>Catabolism</a:t>
            </a:r>
          </a:p>
        </p:txBody>
      </p:sp>
      <p:sp>
        <p:nvSpPr>
          <p:cNvPr id="9242" name="Text Box 56"/>
          <p:cNvSpPr txBox="1">
            <a:spLocks noChangeArrowheads="1"/>
          </p:cNvSpPr>
          <p:nvPr/>
        </p:nvSpPr>
        <p:spPr bwMode="auto">
          <a:xfrm>
            <a:off x="4876800" y="3003550"/>
            <a:ext cx="13388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b="1">
                <a:solidFill>
                  <a:srgbClr val="000000"/>
                </a:solidFill>
                <a:effectLst/>
              </a:rPr>
              <a:t>Cytokines</a:t>
            </a:r>
          </a:p>
          <a:p>
            <a:pPr algn="l"/>
            <a:r>
              <a:rPr lang="en-US" sz="1600" b="1">
                <a:solidFill>
                  <a:srgbClr val="000000"/>
                </a:solidFill>
                <a:effectLst/>
              </a:rPr>
              <a:t>Proteases</a:t>
            </a:r>
          </a:p>
          <a:p>
            <a:pPr algn="l"/>
            <a:r>
              <a:rPr lang="en-US" sz="1600" b="1">
                <a:solidFill>
                  <a:srgbClr val="000000"/>
                </a:solidFill>
                <a:effectLst/>
              </a:rPr>
              <a:t>Nitric Oxide</a:t>
            </a:r>
          </a:p>
        </p:txBody>
      </p:sp>
      <p:cxnSp>
        <p:nvCxnSpPr>
          <p:cNvPr id="9243" name="AutoShape 57"/>
          <p:cNvCxnSpPr>
            <a:cxnSpLocks noChangeShapeType="1"/>
            <a:stCxn id="9241" idx="2"/>
            <a:endCxn id="9242" idx="2"/>
          </p:cNvCxnSpPr>
          <p:nvPr/>
        </p:nvCxnSpPr>
        <p:spPr bwMode="auto">
          <a:xfrm rot="16200000" flipH="1">
            <a:off x="4811115" y="3099448"/>
            <a:ext cx="18752" cy="1451445"/>
          </a:xfrm>
          <a:prstGeom prst="bentConnector3">
            <a:avLst>
              <a:gd name="adj1" fmla="val 1319070"/>
            </a:avLst>
          </a:prstGeom>
          <a:noFill/>
          <a:ln w="38100">
            <a:solidFill>
              <a:srgbClr val="777777"/>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58"/>
          <p:cNvCxnSpPr>
            <a:cxnSpLocks noChangeShapeType="1"/>
            <a:stCxn id="9242" idx="0"/>
            <a:endCxn id="233486" idx="2"/>
          </p:cNvCxnSpPr>
          <p:nvPr/>
        </p:nvCxnSpPr>
        <p:spPr bwMode="auto">
          <a:xfrm rot="5400000" flipH="1" flipV="1">
            <a:off x="5867983" y="2274589"/>
            <a:ext cx="407192" cy="1050731"/>
          </a:xfrm>
          <a:prstGeom prst="bentConnector2">
            <a:avLst/>
          </a:prstGeom>
          <a:noFill/>
          <a:ln w="762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5" name="Text Box 59"/>
          <p:cNvSpPr txBox="1">
            <a:spLocks noChangeArrowheads="1"/>
          </p:cNvSpPr>
          <p:nvPr/>
        </p:nvSpPr>
        <p:spPr bwMode="auto">
          <a:xfrm>
            <a:off x="1519768" y="3362326"/>
            <a:ext cx="1302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b="1">
                <a:solidFill>
                  <a:srgbClr val="000000"/>
                </a:solidFill>
                <a:effectLst/>
                <a:sym typeface="Symbol" pitchFamily="18" charset="2"/>
              </a:rPr>
              <a:t> Collagen</a:t>
            </a:r>
          </a:p>
          <a:p>
            <a:pPr algn="l"/>
            <a:r>
              <a:rPr lang="en-US" sz="1600" b="1">
                <a:solidFill>
                  <a:srgbClr val="000000"/>
                </a:solidFill>
                <a:effectLst/>
                <a:sym typeface="Symbol" pitchFamily="18" charset="2"/>
              </a:rPr>
              <a:t> Aggrecan</a:t>
            </a:r>
          </a:p>
        </p:txBody>
      </p:sp>
      <p:cxnSp>
        <p:nvCxnSpPr>
          <p:cNvPr id="9246" name="AutoShape 61"/>
          <p:cNvCxnSpPr>
            <a:cxnSpLocks noChangeShapeType="1"/>
            <a:stCxn id="9240" idx="1"/>
            <a:endCxn id="9245" idx="1"/>
          </p:cNvCxnSpPr>
          <p:nvPr/>
        </p:nvCxnSpPr>
        <p:spPr bwMode="auto">
          <a:xfrm rot="10800000" flipH="1" flipV="1">
            <a:off x="1358968" y="2869128"/>
            <a:ext cx="160799" cy="785585"/>
          </a:xfrm>
          <a:prstGeom prst="bentConnector3">
            <a:avLst>
              <a:gd name="adj1" fmla="val -142165"/>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7" name="Text Box 62"/>
          <p:cNvSpPr txBox="1">
            <a:spLocks noChangeArrowheads="1"/>
          </p:cNvSpPr>
          <p:nvPr/>
        </p:nvSpPr>
        <p:spPr bwMode="auto">
          <a:xfrm>
            <a:off x="4948768" y="4251326"/>
            <a:ext cx="11865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b="1">
                <a:solidFill>
                  <a:srgbClr val="000000"/>
                </a:solidFill>
                <a:effectLst/>
                <a:sym typeface="Symbol" pitchFamily="18" charset="2"/>
              </a:rPr>
              <a:t>Apoptosis</a:t>
            </a:r>
          </a:p>
          <a:p>
            <a:pPr algn="l"/>
            <a:r>
              <a:rPr lang="en-US" sz="1600" b="1">
                <a:solidFill>
                  <a:srgbClr val="000000"/>
                </a:solidFill>
                <a:effectLst/>
                <a:sym typeface="Symbol" pitchFamily="18" charset="2"/>
              </a:rPr>
              <a:t>Necrosis</a:t>
            </a:r>
          </a:p>
        </p:txBody>
      </p:sp>
      <p:cxnSp>
        <p:nvCxnSpPr>
          <p:cNvPr id="9248" name="AutoShape 63"/>
          <p:cNvCxnSpPr>
            <a:cxnSpLocks noChangeShapeType="1"/>
            <a:stCxn id="233484" idx="4"/>
            <a:endCxn id="9247" idx="2"/>
          </p:cNvCxnSpPr>
          <p:nvPr/>
        </p:nvCxnSpPr>
        <p:spPr bwMode="auto">
          <a:xfrm rot="5400000" flipH="1" flipV="1">
            <a:off x="4418956" y="3734667"/>
            <a:ext cx="21650" cy="2224517"/>
          </a:xfrm>
          <a:prstGeom prst="bentConnector3">
            <a:avLst>
              <a:gd name="adj1" fmla="val -1055889"/>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2163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ig-1-pathogenesi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74638"/>
            <a:ext cx="8893175" cy="6670675"/>
          </a:xfrm>
        </p:spPr>
      </p:pic>
    </p:spTree>
    <p:extLst>
      <p:ext uri="{BB962C8B-B14F-4D97-AF65-F5344CB8AC3E}">
        <p14:creationId xmlns:p14="http://schemas.microsoft.com/office/powerpoint/2010/main" val="4064176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7" descr="osteo"/>
          <p:cNvPicPr>
            <a:picLocks noGrp="1" noChangeAspect="1" noChangeArrowheads="1"/>
          </p:cNvPicPr>
          <p:nvPr>
            <p:ph idx="1"/>
          </p:nvPr>
        </p:nvPicPr>
        <p:blipFill>
          <a:blip r:embed="rId2"/>
          <a:srcRect/>
          <a:stretch>
            <a:fillRect/>
          </a:stretch>
        </p:blipFill>
        <p:spPr bwMode="auto">
          <a:xfrm>
            <a:off x="1500166" y="357166"/>
            <a:ext cx="6715172"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504" y="274638"/>
            <a:ext cx="9036496" cy="706437"/>
          </a:xfrm>
        </p:spPr>
        <p:txBody>
          <a:bodyPr>
            <a:normAutofit fontScale="90000"/>
          </a:bodyPr>
          <a:lstStyle/>
          <a:p>
            <a:pPr algn="l"/>
            <a:r>
              <a:rPr lang="en-US" dirty="0">
                <a:solidFill>
                  <a:srgbClr val="0070C0"/>
                </a:solidFill>
              </a:rPr>
              <a:t>Clinical </a:t>
            </a:r>
            <a:r>
              <a:rPr lang="en-US" dirty="0" smtClean="0">
                <a:solidFill>
                  <a:srgbClr val="0070C0"/>
                </a:solidFill>
              </a:rPr>
              <a:t>feature</a:t>
            </a:r>
            <a:endParaRPr lang="en-US" b="1" i="1" dirty="0" smtClean="0">
              <a:solidFill>
                <a:srgbClr val="0070C0"/>
              </a:solidFill>
              <a:latin typeface="Cambria" pitchFamily="18" charset="0"/>
            </a:endParaRPr>
          </a:p>
        </p:txBody>
      </p:sp>
      <p:sp>
        <p:nvSpPr>
          <p:cNvPr id="14339" name="Content Placeholder 2"/>
          <p:cNvSpPr>
            <a:spLocks noGrp="1"/>
          </p:cNvSpPr>
          <p:nvPr>
            <p:ph idx="1"/>
          </p:nvPr>
        </p:nvSpPr>
        <p:spPr>
          <a:xfrm>
            <a:off x="251521" y="1196752"/>
            <a:ext cx="4320480" cy="6089900"/>
          </a:xfrm>
        </p:spPr>
        <p:txBody>
          <a:bodyPr/>
          <a:lstStyle/>
          <a:p>
            <a:pPr algn="l" rtl="0">
              <a:defRPr/>
            </a:pPr>
            <a:r>
              <a:rPr lang="en-US" sz="2400" b="1" i="1" dirty="0" smtClean="0">
                <a:latin typeface="Cambria" pitchFamily="18" charset="0"/>
              </a:rPr>
              <a:t>Pain:</a:t>
            </a:r>
            <a:endParaRPr lang="en-US" sz="2400" b="1" i="1" dirty="0">
              <a:latin typeface="Cambria" pitchFamily="18" charset="0"/>
            </a:endParaRPr>
          </a:p>
          <a:p>
            <a:pPr lvl="1" indent="-342900" algn="l" rtl="0">
              <a:defRPr/>
            </a:pPr>
            <a:r>
              <a:rPr lang="en-US" sz="2400" i="1" dirty="0" smtClean="0">
                <a:latin typeface="Cambria" pitchFamily="18" charset="0"/>
              </a:rPr>
              <a:t>Activity &amp; weight-bearing related, relieved by rest.</a:t>
            </a:r>
          </a:p>
          <a:p>
            <a:pPr lvl="1" indent="-342900" algn="l" rtl="0">
              <a:defRPr/>
            </a:pPr>
            <a:r>
              <a:rPr lang="en-US" sz="2400" i="1" dirty="0" smtClean="0">
                <a:latin typeface="Cambria" pitchFamily="18" charset="0"/>
              </a:rPr>
              <a:t>Variable over time.</a:t>
            </a:r>
          </a:p>
          <a:p>
            <a:pPr lvl="1" indent="-342900" algn="l" rtl="0">
              <a:defRPr/>
            </a:pPr>
            <a:r>
              <a:rPr lang="en-US" sz="2400" i="1" dirty="0" smtClean="0">
                <a:latin typeface="Cambria" pitchFamily="18" charset="0"/>
              </a:rPr>
              <a:t>Only one or few joints involved.</a:t>
            </a:r>
          </a:p>
          <a:p>
            <a:pPr algn="l" rtl="0">
              <a:defRPr/>
            </a:pPr>
            <a:r>
              <a:rPr lang="en-US" sz="2400" b="1" i="1" dirty="0" smtClean="0">
                <a:latin typeface="Cambria" pitchFamily="18" charset="0"/>
              </a:rPr>
              <a:t>stiffness</a:t>
            </a:r>
            <a:r>
              <a:rPr lang="en-US" sz="2400" i="1" dirty="0" smtClean="0">
                <a:latin typeface="Cambria" pitchFamily="18" charset="0"/>
              </a:rPr>
              <a:t> only brief </a:t>
            </a:r>
            <a:r>
              <a:rPr lang="en-US" sz="2400" i="1" dirty="0" smtClean="0">
                <a:latin typeface="Cambria" pitchFamily="18" charset="0"/>
              </a:rPr>
              <a:t>&lt;15 </a:t>
            </a:r>
            <a:r>
              <a:rPr lang="en-US" sz="2400" i="1" dirty="0" smtClean="0">
                <a:latin typeface="Cambria" pitchFamily="18" charset="0"/>
              </a:rPr>
              <a:t>minutes.</a:t>
            </a:r>
            <a:endParaRPr lang="en-US" sz="2800" i="1" dirty="0" smtClean="0">
              <a:latin typeface="Cambria" pitchFamily="18" charset="0"/>
            </a:endParaRPr>
          </a:p>
          <a:p>
            <a:pPr algn="l" rtl="0">
              <a:defRPr/>
            </a:pPr>
            <a:r>
              <a:rPr lang="en-US" sz="2400" b="1" i="1" dirty="0" smtClean="0">
                <a:latin typeface="Cambria" pitchFamily="18" charset="0"/>
              </a:rPr>
              <a:t>Restricted </a:t>
            </a:r>
            <a:r>
              <a:rPr lang="en-US" sz="2400" b="1" i="1" dirty="0" smtClean="0">
                <a:latin typeface="Cambria" pitchFamily="18" charset="0"/>
              </a:rPr>
              <a:t>functionality</a:t>
            </a:r>
            <a:endParaRPr lang="en-US" sz="2400" i="1" dirty="0" smtClean="0">
              <a:latin typeface="Cambria" pitchFamily="18" charset="0"/>
            </a:endParaRPr>
          </a:p>
          <a:p>
            <a:pPr lvl="1" indent="-342900" algn="l" rtl="0">
              <a:defRPr/>
            </a:pPr>
            <a:r>
              <a:rPr lang="en-US" sz="2000" i="1" dirty="0" smtClean="0">
                <a:latin typeface="Cambria" pitchFamily="18" charset="0"/>
              </a:rPr>
              <a:t>Capsular thickening.</a:t>
            </a:r>
          </a:p>
          <a:p>
            <a:pPr lvl="1" indent="-342900" algn="l" rtl="0">
              <a:defRPr/>
            </a:pPr>
            <a:r>
              <a:rPr lang="en-US" sz="2000" i="1" dirty="0" smtClean="0">
                <a:latin typeface="Cambria" pitchFamily="18" charset="0"/>
              </a:rPr>
              <a:t>Blocking by </a:t>
            </a:r>
            <a:r>
              <a:rPr lang="en-US" sz="2000" b="1" i="1" dirty="0" smtClean="0">
                <a:latin typeface="Cambria" pitchFamily="18" charset="0"/>
              </a:rPr>
              <a:t>osteophytes</a:t>
            </a:r>
            <a:r>
              <a:rPr lang="en-US" sz="2400" b="1" i="1" dirty="0" smtClean="0">
                <a:solidFill>
                  <a:schemeClr val="bg1"/>
                </a:solidFill>
                <a:latin typeface="Cambria" pitchFamily="18" charset="0"/>
              </a:rPr>
              <a:t>.</a:t>
            </a:r>
          </a:p>
          <a:p>
            <a:pPr marL="0" indent="0">
              <a:buFontTx/>
              <a:buNone/>
              <a:defRPr/>
            </a:pPr>
            <a:endParaRPr lang="en-US" sz="2800" b="1" i="1" dirty="0" smtClean="0">
              <a:solidFill>
                <a:schemeClr val="bg1"/>
              </a:solidFill>
              <a:latin typeface="Cambria"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0"/>
            <a:ext cx="3923928"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fade">
                                      <p:cBhvr>
                                        <p:cTn id="11" dur="500"/>
                                        <p:tgtEl>
                                          <p:spTgt spid="1433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500"/>
                                        <p:tgtEl>
                                          <p:spTgt spid="14339">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500"/>
                                        <p:tgtEl>
                                          <p:spTgt spid="14339">
                                            <p:txEl>
                                              <p:pRg st="3" end="3"/>
                                            </p:txEl>
                                          </p:spTgt>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339">
                                            <p:txEl>
                                              <p:pRg st="4" end="4"/>
                                            </p:txEl>
                                          </p:spTgt>
                                        </p:tgtEl>
                                        <p:attrNameLst>
                                          <p:attrName>style.visibility</p:attrName>
                                        </p:attrNameLst>
                                      </p:cBhvr>
                                      <p:to>
                                        <p:strVal val="visible"/>
                                      </p:to>
                                    </p:set>
                                    <p:animEffect transition="in" filter="fade">
                                      <p:cBhvr>
                                        <p:cTn id="24" dur="500"/>
                                        <p:tgtEl>
                                          <p:spTgt spid="14339">
                                            <p:txEl>
                                              <p:pRg st="4" end="4"/>
                                            </p:txEl>
                                          </p:spTgt>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fade">
                                      <p:cBhvr>
                                        <p:cTn id="28" dur="500"/>
                                        <p:tgtEl>
                                          <p:spTgt spid="1433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Effect transition="in" filter="fade">
                                      <p:cBhvr>
                                        <p:cTn id="31" dur="500"/>
                                        <p:tgtEl>
                                          <p:spTgt spid="1433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339">
                                            <p:txEl>
                                              <p:pRg st="7" end="7"/>
                                            </p:txEl>
                                          </p:spTgt>
                                        </p:tgtEl>
                                        <p:attrNameLst>
                                          <p:attrName>style.visibility</p:attrName>
                                        </p:attrNameLst>
                                      </p:cBhvr>
                                      <p:to>
                                        <p:strVal val="visible"/>
                                      </p:to>
                                    </p:set>
                                    <p:animEffect transition="in" filter="fade">
                                      <p:cBhvr>
                                        <p:cTn id="34"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980728"/>
            <a:ext cx="8352927" cy="5158926"/>
          </a:xfrm>
        </p:spPr>
        <p:txBody>
          <a:bodyPr>
            <a:normAutofit lnSpcReduction="10000"/>
          </a:bodyPr>
          <a:lstStyle/>
          <a:p>
            <a:pPr algn="l" rtl="0">
              <a:buClr>
                <a:srgbClr val="FF0000"/>
              </a:buClr>
              <a:buFont typeface="Wingdings" pitchFamily="2" charset="2"/>
              <a:buChar char="ü"/>
            </a:pPr>
            <a:r>
              <a:rPr lang="en-IN" sz="2400" dirty="0" smtClean="0"/>
              <a:t>Swelling, warmth, and creaking of the affected joints.</a:t>
            </a:r>
          </a:p>
          <a:p>
            <a:pPr marL="0" indent="0" algn="l" rtl="0">
              <a:buClr>
                <a:srgbClr val="FF0000"/>
              </a:buClr>
              <a:buNone/>
            </a:pPr>
            <a:endParaRPr lang="en-IN" sz="2400" dirty="0" smtClean="0"/>
          </a:p>
          <a:p>
            <a:pPr algn="l" rtl="0">
              <a:buClr>
                <a:srgbClr val="FF0000"/>
              </a:buClr>
              <a:buFont typeface="Wingdings" pitchFamily="2" charset="2"/>
              <a:buChar char="ü"/>
            </a:pPr>
            <a:r>
              <a:rPr lang="en-IN" sz="2400" dirty="0" smtClean="0"/>
              <a:t>In severe OA, complete loss of the cartilage cushion causes friction between bones, causing pain at rest or pain with limited motion.</a:t>
            </a:r>
          </a:p>
          <a:p>
            <a:pPr marL="0" indent="0" algn="l" rtl="0">
              <a:buClr>
                <a:srgbClr val="FF0000"/>
              </a:buClr>
              <a:buNone/>
            </a:pPr>
            <a:endParaRPr lang="en-IN" sz="2400" dirty="0" smtClean="0"/>
          </a:p>
          <a:p>
            <a:pPr algn="l" rtl="0">
              <a:buClr>
                <a:srgbClr val="FF0000"/>
              </a:buClr>
              <a:buFont typeface="Wingdings" pitchFamily="2" charset="2"/>
              <a:buChar char="ü"/>
            </a:pPr>
            <a:r>
              <a:rPr lang="en-IN" sz="2400" dirty="0" smtClean="0"/>
              <a:t>Progressive cartilage degeneration of the knee joints can lead to deformity and outward curvature of the knees, which is referred to as being </a:t>
            </a:r>
            <a:r>
              <a:rPr lang="en-IN" sz="2400" i="1" dirty="0" smtClean="0"/>
              <a:t>bowleg.</a:t>
            </a:r>
          </a:p>
          <a:p>
            <a:pPr marL="0" indent="0" algn="l" rtl="0">
              <a:buClr>
                <a:srgbClr val="FF0000"/>
              </a:buClr>
              <a:buNone/>
            </a:pPr>
            <a:endParaRPr lang="en-IN" sz="2400" i="1" dirty="0" smtClean="0"/>
          </a:p>
          <a:p>
            <a:pPr algn="l" rtl="0">
              <a:buClr>
                <a:srgbClr val="FF0000"/>
              </a:buClr>
              <a:buFont typeface="Wingdings" pitchFamily="2" charset="2"/>
              <a:buChar char="ü"/>
            </a:pPr>
            <a:r>
              <a:rPr lang="en-US" sz="2400" dirty="0" smtClean="0"/>
              <a:t> No constitutional or other extra-</a:t>
            </a:r>
            <a:r>
              <a:rPr lang="en-US" sz="2400" dirty="0" err="1" smtClean="0"/>
              <a:t>articular</a:t>
            </a:r>
            <a:r>
              <a:rPr lang="en-US" sz="2400" dirty="0" smtClean="0"/>
              <a:t> manifestations with primary OA</a:t>
            </a:r>
          </a:p>
          <a:p>
            <a:pPr algn="l" rtl="0">
              <a:buClr>
                <a:schemeClr val="accent1"/>
              </a:buClr>
              <a:buNone/>
            </a:pPr>
            <a:r>
              <a:rPr lang="en-IN" sz="2400" i="1" dirty="0" smtClean="0">
                <a:solidFill>
                  <a:srgbClr val="FFFF00"/>
                </a:solidFill>
              </a:rPr>
              <a:t> </a:t>
            </a:r>
            <a:endParaRPr lang="ar-IQ" sz="28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400" dirty="0"/>
              <a:t>Most commonly seen in the hands (e.g., first carpometacarpal,</a:t>
            </a:r>
          </a:p>
          <a:p>
            <a:pPr marL="0" indent="0">
              <a:buNone/>
            </a:pPr>
            <a:r>
              <a:rPr lang="en-US" sz="2400" dirty="0"/>
              <a:t>proximal </a:t>
            </a:r>
            <a:r>
              <a:rPr lang="en-US" sz="2400" dirty="0" err="1"/>
              <a:t>interphalangeal</a:t>
            </a:r>
            <a:r>
              <a:rPr lang="en-US" sz="2400" dirty="0"/>
              <a:t> [PIP], and distal </a:t>
            </a:r>
            <a:r>
              <a:rPr lang="en-US" sz="2400" dirty="0" err="1"/>
              <a:t>interphalangeal</a:t>
            </a:r>
            <a:r>
              <a:rPr lang="en-US" sz="2400" dirty="0"/>
              <a:t> [DIP]</a:t>
            </a:r>
          </a:p>
          <a:p>
            <a:pPr marL="0" indent="0">
              <a:buNone/>
            </a:pPr>
            <a:r>
              <a:rPr lang="en-US" sz="2400" dirty="0"/>
              <a:t>joints) and weight-bearing joints (e.g., hips, knees, and spine)</a:t>
            </a:r>
          </a:p>
          <a:p>
            <a:pPr>
              <a:buClr>
                <a:schemeClr val="accent6">
                  <a:lumMod val="50000"/>
                </a:schemeClr>
              </a:buClr>
              <a:buFont typeface="Calibri" pitchFamily="34" charset="0"/>
              <a:buChar char="●"/>
            </a:pPr>
            <a:r>
              <a:rPr lang="en-US" sz="2400" dirty="0" smtClean="0"/>
              <a:t>Bouchard </a:t>
            </a:r>
            <a:r>
              <a:rPr lang="en-US" sz="2400" dirty="0"/>
              <a:t>nodes represent bony enlargement of the PIP joints</a:t>
            </a:r>
          </a:p>
          <a:p>
            <a:pPr>
              <a:buClr>
                <a:schemeClr val="accent6">
                  <a:lumMod val="50000"/>
                </a:schemeClr>
              </a:buClr>
              <a:buFont typeface="Calibri" pitchFamily="34" charset="0"/>
              <a:buChar char="●"/>
            </a:pPr>
            <a:r>
              <a:rPr lang="en-US" sz="2400" dirty="0" err="1" smtClean="0"/>
              <a:t>Heberden</a:t>
            </a:r>
            <a:r>
              <a:rPr lang="en-US" sz="2400" dirty="0" smtClean="0"/>
              <a:t> </a:t>
            </a:r>
            <a:r>
              <a:rPr lang="en-US" sz="2400" dirty="0"/>
              <a:t>nodes represent bony enlargement of the DIP joints</a:t>
            </a:r>
          </a:p>
        </p:txBody>
      </p:sp>
    </p:spTree>
    <p:extLst>
      <p:ext uri="{BB962C8B-B14F-4D97-AF65-F5344CB8AC3E}">
        <p14:creationId xmlns:p14="http://schemas.microsoft.com/office/powerpoint/2010/main" val="3412186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76672"/>
            <a:ext cx="8229600" cy="5649491"/>
          </a:xfrm>
        </p:spPr>
        <p:txBody>
          <a:bodyPr>
            <a:noAutofit/>
          </a:bodyPr>
          <a:lstStyle/>
          <a:p>
            <a:pPr marL="0" indent="0">
              <a:buNone/>
            </a:pPr>
            <a:r>
              <a:rPr lang="en-US" sz="3600" b="1" dirty="0">
                <a:solidFill>
                  <a:schemeClr val="accent6">
                    <a:lumMod val="50000"/>
                  </a:schemeClr>
                </a:solidFill>
              </a:rPr>
              <a:t>Hip</a:t>
            </a:r>
          </a:p>
          <a:p>
            <a:pPr marL="0" indent="0">
              <a:buNone/>
            </a:pPr>
            <a:r>
              <a:rPr lang="en-US" sz="2400" dirty="0"/>
              <a:t>• Symptoms often localize to the groin and anterior thigh</a:t>
            </a:r>
          </a:p>
          <a:p>
            <a:pPr marL="0" indent="0">
              <a:buNone/>
            </a:pPr>
            <a:r>
              <a:rPr lang="en-US" sz="2400" dirty="0"/>
              <a:t>• Distinguish from trochanteric bursitis (pain over the lateral aspect of </a:t>
            </a:r>
            <a:r>
              <a:rPr lang="en-US" sz="2400" dirty="0" smtClean="0"/>
              <a:t>the </a:t>
            </a:r>
            <a:r>
              <a:rPr lang="en-US" sz="2400" dirty="0"/>
              <a:t>hip</a:t>
            </a:r>
            <a:r>
              <a:rPr lang="en-US" sz="2400" dirty="0" smtClean="0"/>
              <a:t>)</a:t>
            </a:r>
          </a:p>
          <a:p>
            <a:pPr marL="0" indent="0">
              <a:buNone/>
            </a:pPr>
            <a:r>
              <a:rPr lang="en-US" sz="2400" dirty="0" smtClean="0"/>
              <a:t>• </a:t>
            </a:r>
            <a:r>
              <a:rPr lang="en-US" sz="2400" dirty="0"/>
              <a:t>Symptoms provoked by use (e.g., weight-bearing) and internal</a:t>
            </a:r>
          </a:p>
          <a:p>
            <a:pPr marL="0" indent="0">
              <a:buNone/>
            </a:pPr>
            <a:r>
              <a:rPr lang="en-US" sz="2400" dirty="0"/>
              <a:t>rotation </a:t>
            </a:r>
          </a:p>
          <a:p>
            <a:pPr marL="0" indent="0">
              <a:buNone/>
            </a:pPr>
            <a:r>
              <a:rPr lang="en-US" sz="2400" dirty="0"/>
              <a:t> </a:t>
            </a:r>
          </a:p>
          <a:p>
            <a:pPr marL="0" indent="0">
              <a:buNone/>
            </a:pPr>
            <a:r>
              <a:rPr lang="en-US" sz="3600" b="1" dirty="0">
                <a:solidFill>
                  <a:schemeClr val="accent2">
                    <a:lumMod val="50000"/>
                  </a:schemeClr>
                </a:solidFill>
              </a:rPr>
              <a:t>Knee</a:t>
            </a:r>
          </a:p>
          <a:p>
            <a:pPr marL="0" indent="0">
              <a:buNone/>
            </a:pPr>
            <a:r>
              <a:rPr lang="en-US" sz="2400" dirty="0"/>
              <a:t>• All three joint compartments may be affected (e.g., medial</a:t>
            </a:r>
          </a:p>
          <a:p>
            <a:pPr marL="0" indent="0">
              <a:buNone/>
            </a:pPr>
            <a:r>
              <a:rPr lang="en-US" sz="2400" dirty="0" err="1"/>
              <a:t>tibiofemoral</a:t>
            </a:r>
            <a:r>
              <a:rPr lang="en-US" sz="2400" dirty="0"/>
              <a:t>, lateral </a:t>
            </a:r>
            <a:r>
              <a:rPr lang="en-US" sz="2400" dirty="0" err="1"/>
              <a:t>tibiofemoral</a:t>
            </a:r>
            <a:r>
              <a:rPr lang="en-US" sz="2400" dirty="0"/>
              <a:t>, and </a:t>
            </a:r>
            <a:r>
              <a:rPr lang="en-US" sz="2400" dirty="0" err="1"/>
              <a:t>patellofemoral</a:t>
            </a:r>
            <a:r>
              <a:rPr lang="en-US" sz="2400" dirty="0"/>
              <a:t>)</a:t>
            </a:r>
          </a:p>
        </p:txBody>
      </p:sp>
    </p:spTree>
    <p:extLst>
      <p:ext uri="{BB962C8B-B14F-4D97-AF65-F5344CB8AC3E}">
        <p14:creationId xmlns:p14="http://schemas.microsoft.com/office/powerpoint/2010/main" val="343353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Osteoarthritis</a:t>
            </a:r>
            <a:endParaRPr lang="ar-IQ" dirty="0"/>
          </a:p>
        </p:txBody>
      </p:sp>
      <p:sp>
        <p:nvSpPr>
          <p:cNvPr id="3" name="عنصر نائب للمحتوى 2"/>
          <p:cNvSpPr>
            <a:spLocks noGrp="1"/>
          </p:cNvSpPr>
          <p:nvPr>
            <p:ph idx="1"/>
          </p:nvPr>
        </p:nvSpPr>
        <p:spPr>
          <a:xfrm>
            <a:off x="1571603" y="1484784"/>
            <a:ext cx="7467621" cy="4611216"/>
          </a:xfrm>
        </p:spPr>
        <p:txBody>
          <a:bodyPr/>
          <a:lstStyle/>
          <a:p>
            <a:pPr algn="l" rtl="0">
              <a:buClr>
                <a:srgbClr val="002060"/>
              </a:buClr>
              <a:buFont typeface="Wingdings 2" pitchFamily="18" charset="2"/>
              <a:buChar char=""/>
            </a:pPr>
            <a:r>
              <a:rPr lang="en-US" dirty="0" smtClean="0">
                <a:latin typeface="Mongolian Baiti" pitchFamily="66" charset="0"/>
              </a:rPr>
              <a:t>Definition.</a:t>
            </a:r>
          </a:p>
          <a:p>
            <a:pPr algn="l" rtl="0">
              <a:buClr>
                <a:srgbClr val="002060"/>
              </a:buClr>
              <a:buFont typeface="Wingdings 2" pitchFamily="18" charset="2"/>
              <a:buChar char=""/>
            </a:pPr>
            <a:r>
              <a:rPr lang="en-US" dirty="0" smtClean="0">
                <a:latin typeface="Mongolian Baiti" pitchFamily="66" charset="0"/>
              </a:rPr>
              <a:t>Classification.</a:t>
            </a:r>
          </a:p>
          <a:p>
            <a:pPr algn="l" rtl="0">
              <a:buClr>
                <a:srgbClr val="002060"/>
              </a:buClr>
              <a:buFont typeface="Wingdings 2" pitchFamily="18" charset="2"/>
              <a:buChar char=""/>
            </a:pPr>
            <a:r>
              <a:rPr lang="en-US" dirty="0" smtClean="0">
                <a:latin typeface="Mongolian Baiti" pitchFamily="66" charset="0"/>
              </a:rPr>
              <a:t>Risk factors.</a:t>
            </a:r>
          </a:p>
          <a:p>
            <a:pPr algn="l" rtl="0">
              <a:buClr>
                <a:srgbClr val="002060"/>
              </a:buClr>
              <a:buFont typeface="Wingdings 2" pitchFamily="18" charset="2"/>
              <a:buChar char=""/>
            </a:pPr>
            <a:r>
              <a:rPr lang="en-US" dirty="0" err="1" smtClean="0">
                <a:latin typeface="Mongolian Baiti" pitchFamily="66" charset="0"/>
              </a:rPr>
              <a:t>Patho</a:t>
            </a:r>
            <a:r>
              <a:rPr lang="en-US" dirty="0" smtClean="0">
                <a:latin typeface="Mongolian Baiti" pitchFamily="66" charset="0"/>
              </a:rPr>
              <a:t>- physiology.</a:t>
            </a:r>
          </a:p>
          <a:p>
            <a:pPr algn="l" rtl="0">
              <a:buClr>
                <a:srgbClr val="002060"/>
              </a:buClr>
              <a:buFont typeface="Wingdings 2" pitchFamily="18" charset="2"/>
              <a:buChar char=""/>
            </a:pPr>
            <a:r>
              <a:rPr lang="en-US" dirty="0" smtClean="0">
                <a:latin typeface="Mongolian Baiti" pitchFamily="66" charset="0"/>
              </a:rPr>
              <a:t>Symptoms and signs.</a:t>
            </a:r>
          </a:p>
          <a:p>
            <a:pPr algn="l" rtl="0">
              <a:buClr>
                <a:srgbClr val="002060"/>
              </a:buClr>
              <a:buFont typeface="Wingdings 2" pitchFamily="18" charset="2"/>
              <a:buChar char=""/>
            </a:pPr>
            <a:r>
              <a:rPr lang="en-US" dirty="0" smtClean="0">
                <a:latin typeface="Mongolian Baiti" pitchFamily="66" charset="0"/>
              </a:rPr>
              <a:t>Diagnosis.</a:t>
            </a:r>
          </a:p>
          <a:p>
            <a:pPr algn="l" rtl="0">
              <a:buClr>
                <a:srgbClr val="002060"/>
              </a:buClr>
              <a:buFont typeface="Wingdings 2" pitchFamily="18" charset="2"/>
              <a:buChar char=""/>
            </a:pPr>
            <a:r>
              <a:rPr lang="en-US" dirty="0" smtClean="0">
                <a:latin typeface="Mongolian Baiti" pitchFamily="66" charset="0"/>
              </a:rPr>
              <a:t>Treatment</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pPr marL="0" indent="0">
              <a:buNone/>
            </a:pPr>
            <a:r>
              <a:rPr lang="en-US" sz="5800" b="1" dirty="0">
                <a:solidFill>
                  <a:schemeClr val="accent2">
                    <a:lumMod val="50000"/>
                  </a:schemeClr>
                </a:solidFill>
              </a:rPr>
              <a:t>Spine</a:t>
            </a:r>
          </a:p>
          <a:p>
            <a:pPr marL="0" indent="0">
              <a:buNone/>
            </a:pPr>
            <a:r>
              <a:rPr lang="en-US" dirty="0"/>
              <a:t>• Characterized by pain, stiffness, and (sometimes) radicular symptoms</a:t>
            </a:r>
          </a:p>
          <a:p>
            <a:pPr marL="0" indent="0">
              <a:buNone/>
            </a:pPr>
            <a:r>
              <a:rPr lang="en-US" dirty="0"/>
              <a:t>• Most commonly affects the lower cervical </a:t>
            </a:r>
            <a:r>
              <a:rPr lang="en-US" dirty="0" smtClean="0"/>
              <a:t>and </a:t>
            </a:r>
            <a:r>
              <a:rPr lang="en-US" dirty="0"/>
              <a:t>lumbar </a:t>
            </a:r>
            <a:r>
              <a:rPr lang="en-US" dirty="0" smtClean="0"/>
              <a:t>spine.</a:t>
            </a:r>
          </a:p>
          <a:p>
            <a:pPr marL="0" indent="0">
              <a:buNone/>
            </a:pPr>
            <a:endParaRPr lang="en-US" dirty="0"/>
          </a:p>
          <a:p>
            <a:pPr marL="0" indent="0">
              <a:buNone/>
            </a:pPr>
            <a:r>
              <a:rPr lang="en-US" dirty="0"/>
              <a:t> </a:t>
            </a:r>
            <a:r>
              <a:rPr lang="en-US" sz="4500" b="1" dirty="0">
                <a:solidFill>
                  <a:schemeClr val="accent2">
                    <a:lumMod val="50000"/>
                  </a:schemeClr>
                </a:solidFill>
              </a:rPr>
              <a:t>Diffuse idiopathic skeletal hyperostosis (DISH)</a:t>
            </a:r>
          </a:p>
          <a:p>
            <a:pPr marL="0" indent="0">
              <a:buNone/>
            </a:pPr>
            <a:r>
              <a:rPr lang="en-US" dirty="0"/>
              <a:t>• Variant of OA with axial and peripheral skeletal manifestations</a:t>
            </a:r>
          </a:p>
          <a:p>
            <a:pPr marL="0" indent="0">
              <a:buNone/>
            </a:pPr>
            <a:r>
              <a:rPr lang="en-US" dirty="0"/>
              <a:t>• Radiographic diagnosis characterized by Flowing calcification or</a:t>
            </a:r>
          </a:p>
          <a:p>
            <a:pPr marL="0" indent="0">
              <a:buNone/>
            </a:pPr>
            <a:r>
              <a:rPr lang="en-US" dirty="0"/>
              <a:t>ossification along the anterolateral aspect of at least four contiguous</a:t>
            </a:r>
          </a:p>
          <a:p>
            <a:pPr marL="0" indent="0">
              <a:buNone/>
            </a:pPr>
            <a:r>
              <a:rPr lang="en-US" dirty="0"/>
              <a:t>vertebrae</a:t>
            </a:r>
          </a:p>
          <a:p>
            <a:pPr marL="0" indent="0">
              <a:buNone/>
            </a:pPr>
            <a:r>
              <a:rPr lang="en-US" dirty="0"/>
              <a:t>• Relative preservation of the intervertebral disk space at the involved</a:t>
            </a:r>
          </a:p>
          <a:p>
            <a:pPr marL="0" indent="0">
              <a:buNone/>
            </a:pPr>
            <a:r>
              <a:rPr lang="en-US" dirty="0"/>
              <a:t>levels (in contrast to classic OA)</a:t>
            </a:r>
          </a:p>
          <a:p>
            <a:pPr marL="0" indent="0">
              <a:buNone/>
            </a:pPr>
            <a:r>
              <a:rPr lang="en-US" dirty="0"/>
              <a:t>• Absence of </a:t>
            </a:r>
            <a:r>
              <a:rPr lang="en-US" dirty="0" err="1"/>
              <a:t>apophyseal</a:t>
            </a:r>
            <a:r>
              <a:rPr lang="en-US" dirty="0"/>
              <a:t> or sacroiliac joint involvement (in contrast to</a:t>
            </a:r>
          </a:p>
          <a:p>
            <a:pPr marL="0" indent="0">
              <a:buNone/>
            </a:pPr>
            <a:r>
              <a:rPr lang="en-US" dirty="0" err="1"/>
              <a:t>ankylosing</a:t>
            </a:r>
            <a:r>
              <a:rPr lang="en-US" dirty="0"/>
              <a:t> spondylitis)</a:t>
            </a:r>
          </a:p>
        </p:txBody>
      </p:sp>
    </p:spTree>
    <p:extLst>
      <p:ext uri="{BB962C8B-B14F-4D97-AF65-F5344CB8AC3E}">
        <p14:creationId xmlns:p14="http://schemas.microsoft.com/office/powerpoint/2010/main" val="24494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868958"/>
          </a:xfrm>
        </p:spPr>
        <p:txBody>
          <a:bodyPr>
            <a:normAutofit fontScale="90000"/>
          </a:bodyPr>
          <a:lstStyle/>
          <a:p>
            <a:pPr algn="l"/>
            <a:r>
              <a:rPr lang="en-US" sz="3200" b="1" dirty="0" smtClean="0">
                <a:solidFill>
                  <a:schemeClr val="accent2">
                    <a:lumMod val="50000"/>
                  </a:schemeClr>
                </a:solidFill>
              </a:rPr>
              <a:t>Erosive Osteoarthritis</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052736"/>
            <a:ext cx="4114800" cy="5616624"/>
          </a:xfrm>
        </p:spPr>
        <p:txBody>
          <a:bodyPr/>
          <a:lstStyle/>
          <a:p>
            <a:pPr algn="l" rtl="0">
              <a:buClr>
                <a:srgbClr val="00B050"/>
              </a:buClr>
              <a:buFont typeface="Calibri" pitchFamily="34" charset="0"/>
              <a:buChar char="○"/>
            </a:pPr>
            <a:r>
              <a:rPr lang="en-US" dirty="0" smtClean="0"/>
              <a:t> </a:t>
            </a:r>
            <a:r>
              <a:rPr lang="en-US" sz="2400" dirty="0" smtClean="0"/>
              <a:t>Affects the DIP and PIP joints</a:t>
            </a:r>
          </a:p>
          <a:p>
            <a:pPr>
              <a:buClr>
                <a:srgbClr val="00B050"/>
              </a:buClr>
              <a:buFont typeface="Calibri" pitchFamily="34" charset="0"/>
              <a:buChar char="○"/>
            </a:pPr>
            <a:r>
              <a:rPr lang="en-US" sz="2400" dirty="0" smtClean="0"/>
              <a:t> Characterized by recurrent flares of pain, swelling and tenderness              </a:t>
            </a:r>
          </a:p>
          <a:p>
            <a:pPr algn="l" rtl="0">
              <a:buClr>
                <a:srgbClr val="00B050"/>
              </a:buClr>
              <a:buFont typeface="Calibri" pitchFamily="34" charset="0"/>
              <a:buChar char="○"/>
            </a:pPr>
            <a:r>
              <a:rPr lang="en-US" sz="2400" dirty="0" smtClean="0"/>
              <a:t>Joint destruction occurs, leading to non uniform joint space loss and joint deformity</a:t>
            </a:r>
          </a:p>
          <a:p>
            <a:pPr algn="l" rtl="0">
              <a:buClr>
                <a:srgbClr val="00B050"/>
              </a:buClr>
              <a:buFont typeface="Calibri" pitchFamily="34" charset="0"/>
              <a:buChar char="○"/>
            </a:pPr>
            <a:r>
              <a:rPr lang="en-US" sz="2400" dirty="0" smtClean="0"/>
              <a:t> May be associated with microcrystalline disease and can be confused with RA</a:t>
            </a:r>
          </a:p>
          <a:p>
            <a:endParaRPr lang="en-US" sz="2400" dirty="0" smtClean="0"/>
          </a:p>
          <a:p>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80728"/>
            <a:ext cx="403860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prstClr val="black"/>
                </a:solidFill>
              </a:rPr>
              <a:t>Diagnosis</a:t>
            </a:r>
            <a:endParaRPr lang="en-IN" sz="3600" b="1" dirty="0">
              <a:solidFill>
                <a:schemeClr val="bg1"/>
              </a:solidFill>
            </a:endParaRPr>
          </a:p>
        </p:txBody>
      </p:sp>
      <p:sp>
        <p:nvSpPr>
          <p:cNvPr id="3" name="Content Placeholder 2"/>
          <p:cNvSpPr>
            <a:spLocks noGrp="1"/>
          </p:cNvSpPr>
          <p:nvPr>
            <p:ph idx="1"/>
          </p:nvPr>
        </p:nvSpPr>
        <p:spPr>
          <a:xfrm>
            <a:off x="611561" y="1772816"/>
            <a:ext cx="7704856" cy="4323184"/>
          </a:xfrm>
        </p:spPr>
        <p:txBody>
          <a:bodyPr>
            <a:noAutofit/>
          </a:bodyPr>
          <a:lstStyle/>
          <a:p>
            <a:pPr algn="l" rtl="0">
              <a:buClr>
                <a:srgbClr val="0070C0"/>
              </a:buClr>
              <a:buFont typeface="Calibri" pitchFamily="34" charset="0"/>
              <a:buChar char="○"/>
            </a:pPr>
            <a:r>
              <a:rPr lang="en-IN" sz="2400" dirty="0" smtClean="0"/>
              <a:t>No </a:t>
            </a:r>
            <a:r>
              <a:rPr lang="en-IN" sz="2400" dirty="0"/>
              <a:t>blood test for the diagnosis of </a:t>
            </a:r>
            <a:r>
              <a:rPr lang="en-IN" sz="2400" dirty="0" smtClean="0"/>
              <a:t>osteoarthritis</a:t>
            </a:r>
          </a:p>
          <a:p>
            <a:pPr algn="l" rtl="0">
              <a:buClr>
                <a:srgbClr val="0070C0"/>
              </a:buClr>
              <a:buFont typeface="Calibri" pitchFamily="34" charset="0"/>
              <a:buChar char="○"/>
            </a:pPr>
            <a:endParaRPr lang="en-IN" sz="2400" dirty="0" smtClean="0"/>
          </a:p>
          <a:p>
            <a:pPr algn="l" rtl="0">
              <a:buClr>
                <a:srgbClr val="0070C0"/>
              </a:buClr>
              <a:buFont typeface="Calibri" pitchFamily="34" charset="0"/>
              <a:buChar char="○"/>
            </a:pPr>
            <a:r>
              <a:rPr lang="en-IN" sz="2400" dirty="0"/>
              <a:t>Blood tests are performed to exclude diseases that can cause secondary </a:t>
            </a:r>
            <a:r>
              <a:rPr lang="en-IN" sz="2400" dirty="0" smtClean="0"/>
              <a:t>osteoarthritis.</a:t>
            </a:r>
          </a:p>
          <a:p>
            <a:pPr algn="l" rtl="0">
              <a:buClr>
                <a:srgbClr val="0070C0"/>
              </a:buClr>
              <a:buFont typeface="Calibri" pitchFamily="34" charset="0"/>
              <a:buChar char="○"/>
            </a:pPr>
            <a:endParaRPr lang="en-IN" sz="2400" dirty="0" smtClean="0"/>
          </a:p>
          <a:p>
            <a:pPr algn="l" rtl="0">
              <a:buClr>
                <a:srgbClr val="0070C0"/>
              </a:buClr>
              <a:buFont typeface="Calibri" pitchFamily="34" charset="0"/>
              <a:buChar char="○"/>
            </a:pPr>
            <a:r>
              <a:rPr lang="en-IN" sz="2400" dirty="0" smtClean="0"/>
              <a:t>X-rays: </a:t>
            </a:r>
            <a:r>
              <a:rPr lang="en-IN" sz="2400" dirty="0"/>
              <a:t>L</a:t>
            </a:r>
            <a:r>
              <a:rPr lang="en-IN" sz="2400" dirty="0" smtClean="0"/>
              <a:t>oss </a:t>
            </a:r>
            <a:r>
              <a:rPr lang="en-IN" sz="2400" dirty="0"/>
              <a:t>of joint cartilage, narrowing of the joint space between adjacent bones</a:t>
            </a:r>
            <a:r>
              <a:rPr lang="en-IN" sz="2400" dirty="0" smtClean="0"/>
              <a:t>,</a:t>
            </a:r>
            <a:r>
              <a:rPr lang="en-US" sz="2400" b="1" dirty="0" smtClean="0">
                <a:solidFill>
                  <a:srgbClr val="CCCC00"/>
                </a:solidFill>
              </a:rPr>
              <a:t> </a:t>
            </a:r>
            <a:r>
              <a:rPr lang="en-US" sz="2400" b="1" dirty="0" smtClean="0"/>
              <a:t>s</a:t>
            </a:r>
            <a:r>
              <a:rPr lang="en-US" sz="2400" dirty="0" smtClean="0"/>
              <a:t>clerosis of </a:t>
            </a:r>
            <a:r>
              <a:rPr lang="en-US" sz="2400" dirty="0" err="1" smtClean="0"/>
              <a:t>subchondral</a:t>
            </a:r>
            <a:r>
              <a:rPr lang="en-US" sz="2400" dirty="0" smtClean="0"/>
              <a:t> bone</a:t>
            </a:r>
            <a:r>
              <a:rPr lang="en-US" sz="2400" dirty="0" smtClean="0">
                <a:solidFill>
                  <a:schemeClr val="bg2"/>
                </a:solidFill>
              </a:rPr>
              <a:t>,</a:t>
            </a:r>
            <a:r>
              <a:rPr lang="en-US" sz="2400" b="1" dirty="0" smtClean="0">
                <a:solidFill>
                  <a:srgbClr val="CCCC00"/>
                </a:solidFill>
              </a:rPr>
              <a:t> </a:t>
            </a:r>
            <a:r>
              <a:rPr lang="en-US" sz="2400" b="1" dirty="0" err="1" smtClean="0"/>
              <a:t>s</a:t>
            </a:r>
            <a:r>
              <a:rPr lang="en-US" sz="2400" dirty="0" err="1" smtClean="0"/>
              <a:t>ubchondral</a:t>
            </a:r>
            <a:r>
              <a:rPr lang="en-US" sz="2400" dirty="0" smtClean="0"/>
              <a:t> bone cyst</a:t>
            </a:r>
            <a:r>
              <a:rPr lang="en-IN" sz="2400" dirty="0" smtClean="0"/>
              <a:t> </a:t>
            </a:r>
            <a:r>
              <a:rPr lang="en-IN" sz="2400" dirty="0"/>
              <a:t>and bone spur formation</a:t>
            </a:r>
            <a:r>
              <a:rPr lang="en-IN" sz="2400" dirty="0" smtClean="0"/>
              <a:t>.</a:t>
            </a:r>
          </a:p>
        </p:txBody>
      </p:sp>
    </p:spTree>
    <p:extLst>
      <p:ext uri="{BB962C8B-B14F-4D97-AF65-F5344CB8AC3E}">
        <p14:creationId xmlns:p14="http://schemas.microsoft.com/office/powerpoint/2010/main" val="197559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a:r>
              <a:rPr lang="en-US" sz="4000">
                <a:solidFill>
                  <a:schemeClr val="tx2"/>
                </a:solidFill>
              </a:rPr>
              <a:t>OA – Radiographic Diagnosis</a:t>
            </a:r>
          </a:p>
        </p:txBody>
      </p:sp>
      <p:pic>
        <p:nvPicPr>
          <p:cNvPr id="31747" name="Picture 7" descr="kneebk2A"/>
          <p:cNvPicPr>
            <a:picLocks noChangeAspect="1" noChangeArrowheads="1"/>
          </p:cNvPicPr>
          <p:nvPr/>
        </p:nvPicPr>
        <p:blipFill>
          <a:blip r:embed="rId2"/>
          <a:srcRect/>
          <a:stretch>
            <a:fillRect/>
          </a:stretch>
        </p:blipFill>
        <p:spPr bwMode="auto">
          <a:xfrm>
            <a:off x="457200" y="990600"/>
            <a:ext cx="3440113" cy="5180013"/>
          </a:xfrm>
          <a:prstGeom prst="rect">
            <a:avLst/>
          </a:prstGeom>
          <a:noFill/>
          <a:ln w="9525">
            <a:noFill/>
            <a:miter lim="800000"/>
            <a:headEnd/>
            <a:tailEnd/>
          </a:ln>
        </p:spPr>
      </p:pic>
      <p:pic>
        <p:nvPicPr>
          <p:cNvPr id="31748" name="Picture 8" descr="kneebk2B"/>
          <p:cNvPicPr>
            <a:picLocks noChangeAspect="1" noChangeArrowheads="1"/>
          </p:cNvPicPr>
          <p:nvPr/>
        </p:nvPicPr>
        <p:blipFill>
          <a:blip r:embed="rId3"/>
          <a:srcRect/>
          <a:stretch>
            <a:fillRect/>
          </a:stretch>
        </p:blipFill>
        <p:spPr bwMode="auto">
          <a:xfrm>
            <a:off x="3525838" y="990600"/>
            <a:ext cx="3768725" cy="5181600"/>
          </a:xfrm>
          <a:prstGeom prst="rect">
            <a:avLst/>
          </a:prstGeom>
          <a:noFill/>
          <a:ln w="9525">
            <a:noFill/>
            <a:miter lim="800000"/>
            <a:headEnd/>
            <a:tailEnd/>
          </a:ln>
        </p:spPr>
      </p:pic>
      <p:sp>
        <p:nvSpPr>
          <p:cNvPr id="31749" name="Rectangle 6"/>
          <p:cNvSpPr>
            <a:spLocks noChangeArrowheads="1"/>
          </p:cNvSpPr>
          <p:nvPr/>
        </p:nvSpPr>
        <p:spPr bwMode="auto">
          <a:xfrm>
            <a:off x="7276467" y="1187332"/>
            <a:ext cx="1857356" cy="3970318"/>
          </a:xfrm>
          <a:prstGeom prst="rect">
            <a:avLst/>
          </a:prstGeom>
          <a:noFill/>
          <a:ln w="9525">
            <a:noFill/>
            <a:miter lim="800000"/>
            <a:headEnd/>
            <a:tailEnd/>
          </a:ln>
        </p:spPr>
        <p:txBody>
          <a:bodyPr wrap="square">
            <a:spAutoFit/>
          </a:bodyPr>
          <a:lstStyle/>
          <a:p>
            <a:pPr algn="l" rtl="0">
              <a:buFontTx/>
              <a:buChar char="•"/>
            </a:pPr>
            <a:r>
              <a:rPr lang="en-US" dirty="0"/>
              <a:t>Asymmetrical joint space narrowing </a:t>
            </a:r>
          </a:p>
          <a:p>
            <a:pPr algn="l" rtl="0">
              <a:buFontTx/>
              <a:buChar char="•"/>
            </a:pPr>
            <a:endParaRPr lang="en-US" dirty="0"/>
          </a:p>
          <a:p>
            <a:pPr algn="l" rtl="0">
              <a:buFontTx/>
              <a:buChar char="•"/>
            </a:pPr>
            <a:endParaRPr lang="en-US" dirty="0"/>
          </a:p>
          <a:p>
            <a:pPr algn="l" rtl="0">
              <a:buFontTx/>
              <a:buChar char="•"/>
            </a:pPr>
            <a:endParaRPr lang="en-US" dirty="0"/>
          </a:p>
          <a:p>
            <a:pPr algn="l" rtl="0">
              <a:buFontTx/>
              <a:buChar char="•"/>
            </a:pPr>
            <a:endParaRPr lang="en-US" dirty="0"/>
          </a:p>
          <a:p>
            <a:pPr algn="l" rtl="0" eaLnBrk="0" hangingPunct="0">
              <a:buFontTx/>
              <a:buChar char="•"/>
            </a:pPr>
            <a:r>
              <a:rPr lang="en-US" dirty="0" smtClean="0"/>
              <a:t>Sub-</a:t>
            </a:r>
            <a:r>
              <a:rPr lang="en-US" dirty="0" err="1" smtClean="0"/>
              <a:t>chondral</a:t>
            </a:r>
            <a:r>
              <a:rPr lang="en-US" dirty="0" smtClean="0"/>
              <a:t> </a:t>
            </a:r>
            <a:r>
              <a:rPr lang="en-US" dirty="0"/>
              <a:t>sclerosis </a:t>
            </a:r>
          </a:p>
          <a:p>
            <a:pPr algn="l" rtl="0" eaLnBrk="0" hangingPunct="0">
              <a:buFontTx/>
              <a:buChar char="•"/>
            </a:pPr>
            <a:endParaRPr lang="en-US" dirty="0"/>
          </a:p>
          <a:p>
            <a:pPr algn="l" rtl="0" eaLnBrk="0" hangingPunct="0">
              <a:buFontTx/>
              <a:buChar char="•"/>
            </a:pPr>
            <a:r>
              <a:rPr lang="en-US" dirty="0" err="1"/>
              <a:t>Osteophytes</a:t>
            </a:r>
            <a:r>
              <a:rPr lang="en-US" dirty="0"/>
              <a:t> </a:t>
            </a:r>
          </a:p>
          <a:p>
            <a:pPr algn="l" rtl="0" eaLnBrk="0" hangingPunct="0">
              <a:buFontTx/>
              <a:buChar char="•"/>
            </a:pPr>
            <a:endParaRPr lang="en-US" dirty="0"/>
          </a:p>
          <a:p>
            <a:pPr algn="l" rtl="0" eaLnBrk="0" hangingPunct="0">
              <a:buFontTx/>
              <a:buChar char="•"/>
            </a:pPr>
            <a:r>
              <a:rPr lang="en-US" dirty="0" smtClean="0"/>
              <a:t>Sub-</a:t>
            </a:r>
            <a:r>
              <a:rPr lang="en-US" dirty="0" err="1" smtClean="0"/>
              <a:t>chondral</a:t>
            </a:r>
            <a:r>
              <a:rPr lang="en-US" dirty="0" smtClean="0"/>
              <a:t> </a:t>
            </a:r>
            <a:r>
              <a:rPr lang="en-US" dirty="0"/>
              <a:t>bone cysts </a:t>
            </a:r>
          </a:p>
        </p:txBody>
      </p:sp>
      <p:cxnSp>
        <p:nvCxnSpPr>
          <p:cNvPr id="3" name="Straight Arrow Connector 2"/>
          <p:cNvCxnSpPr/>
          <p:nvPr/>
        </p:nvCxnSpPr>
        <p:spPr>
          <a:xfrm flipH="1">
            <a:off x="1619672" y="1340768"/>
            <a:ext cx="5666972" cy="22406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flipH="1">
            <a:off x="1547664" y="3068960"/>
            <a:ext cx="4987032" cy="8640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3275856" y="4081264"/>
            <a:ext cx="4104456" cy="678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flipV="1">
            <a:off x="2177256" y="4149080"/>
            <a:ext cx="5119158" cy="5040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69913" y="257175"/>
            <a:ext cx="7305675" cy="1174750"/>
          </a:xfrm>
        </p:spPr>
        <p:txBody>
          <a:bodyPr>
            <a:normAutofit/>
          </a:bodyPr>
          <a:lstStyle/>
          <a:p>
            <a:endParaRPr lang="en-US" altLang="en-US" dirty="0" smtClean="0"/>
          </a:p>
        </p:txBody>
      </p:sp>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fld id="{7EDD02B3-6C40-4ED4-9686-1588CB5F38A6}" type="slidenum">
              <a:rPr lang="en-US" altLang="en-US" sz="900" smtClean="0"/>
              <a:pPr/>
              <a:t>24</a:t>
            </a:fld>
            <a:endParaRPr lang="en-US" altLang="en-US" sz="900" smtClean="0"/>
          </a:p>
        </p:txBody>
      </p:sp>
      <p:sp>
        <p:nvSpPr>
          <p:cNvPr id="11268" name="TextBox 4"/>
          <p:cNvSpPr txBox="1">
            <a:spLocks noChangeArrowheads="1"/>
          </p:cNvSpPr>
          <p:nvPr/>
        </p:nvSpPr>
        <p:spPr bwMode="auto">
          <a:xfrm>
            <a:off x="406400" y="1927225"/>
            <a:ext cx="8737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l"/>
            <a:r>
              <a:rPr lang="en-US" altLang="en-US" sz="2400" dirty="0" err="1"/>
              <a:t>Kellgren</a:t>
            </a:r>
            <a:r>
              <a:rPr lang="en-US" altLang="en-US" sz="2400" dirty="0"/>
              <a:t>-Lawrence </a:t>
            </a:r>
            <a:r>
              <a:rPr lang="en-US" altLang="en-US" sz="2400" dirty="0" smtClean="0"/>
              <a:t>Radiographic Criteria </a:t>
            </a:r>
            <a:r>
              <a:rPr lang="en-US" altLang="en-US" sz="2400" dirty="0"/>
              <a:t>for </a:t>
            </a:r>
            <a:r>
              <a:rPr lang="en-US" altLang="en-US" sz="2400" dirty="0" smtClean="0"/>
              <a:t>Assessment</a:t>
            </a:r>
            <a:endParaRPr lang="en-US" altLang="en-US" sz="2400" baseline="30000" dirty="0"/>
          </a:p>
          <a:p>
            <a:endParaRPr lang="en-US" altLang="en-US" dirty="0"/>
          </a:p>
        </p:txBody>
      </p:sp>
      <p:pic>
        <p:nvPicPr>
          <p:cNvPr id="11269" name="Picture 32" descr="Slide 15"/>
          <p:cNvPicPr>
            <a:picLocks noChangeAspect="1" noChangeArrowheads="1"/>
          </p:cNvPicPr>
          <p:nvPr/>
        </p:nvPicPr>
        <p:blipFill>
          <a:blip r:embed="rId3">
            <a:extLst>
              <a:ext uri="{28A0092B-C50C-407E-A947-70E740481C1C}">
                <a14:useLocalDpi xmlns:a14="http://schemas.microsoft.com/office/drawing/2010/main" val="0"/>
              </a:ext>
            </a:extLst>
          </a:blip>
          <a:srcRect r="-31" b="125"/>
          <a:stretch>
            <a:fillRect/>
          </a:stretch>
        </p:blipFill>
        <p:spPr bwMode="gray">
          <a:xfrm>
            <a:off x="406400" y="3152775"/>
            <a:ext cx="8393113" cy="2251075"/>
          </a:xfrm>
          <a:prstGeom prst="rect">
            <a:avLst/>
          </a:prstGeom>
          <a:noFill/>
          <a:ln w="9525">
            <a:solidFill>
              <a:srgbClr val="D9D4C9"/>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Box 6"/>
          <p:cNvSpPr txBox="1">
            <a:spLocks noChangeArrowheads="1"/>
          </p:cNvSpPr>
          <p:nvPr/>
        </p:nvSpPr>
        <p:spPr bwMode="auto">
          <a:xfrm>
            <a:off x="406400" y="55610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ctr"/>
            <a:r>
              <a:rPr lang="en-US" altLang="en-US" sz="2000">
                <a:solidFill>
                  <a:srgbClr val="263C64"/>
                </a:solidFill>
              </a:rPr>
              <a:t>GRADE 0</a:t>
            </a:r>
          </a:p>
        </p:txBody>
      </p:sp>
      <p:sp>
        <p:nvSpPr>
          <p:cNvPr id="11271" name="TextBox 7"/>
          <p:cNvSpPr txBox="1">
            <a:spLocks noChangeArrowheads="1"/>
          </p:cNvSpPr>
          <p:nvPr/>
        </p:nvSpPr>
        <p:spPr bwMode="auto">
          <a:xfrm>
            <a:off x="2079625" y="55610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ctr"/>
            <a:r>
              <a:rPr lang="en-US" altLang="en-US" sz="2000">
                <a:solidFill>
                  <a:srgbClr val="263C64"/>
                </a:solidFill>
              </a:rPr>
              <a:t>GRADE 1</a:t>
            </a:r>
          </a:p>
        </p:txBody>
      </p:sp>
      <p:sp>
        <p:nvSpPr>
          <p:cNvPr id="11272" name="TextBox 8"/>
          <p:cNvSpPr txBox="1">
            <a:spLocks noChangeArrowheads="1"/>
          </p:cNvSpPr>
          <p:nvPr/>
        </p:nvSpPr>
        <p:spPr bwMode="auto">
          <a:xfrm>
            <a:off x="3797300" y="5561013"/>
            <a:ext cx="1671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ctr"/>
            <a:r>
              <a:rPr lang="en-US" altLang="en-US" sz="2000">
                <a:solidFill>
                  <a:srgbClr val="263C64"/>
                </a:solidFill>
              </a:rPr>
              <a:t>GRADE 2</a:t>
            </a:r>
          </a:p>
        </p:txBody>
      </p:sp>
      <p:sp>
        <p:nvSpPr>
          <p:cNvPr id="11273" name="TextBox 9"/>
          <p:cNvSpPr txBox="1">
            <a:spLocks noChangeArrowheads="1"/>
          </p:cNvSpPr>
          <p:nvPr/>
        </p:nvSpPr>
        <p:spPr bwMode="auto">
          <a:xfrm>
            <a:off x="5441950" y="55610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ctr"/>
            <a:r>
              <a:rPr lang="en-US" altLang="en-US" sz="2000">
                <a:solidFill>
                  <a:srgbClr val="263C64"/>
                </a:solidFill>
              </a:rPr>
              <a:t>GRADE 3</a:t>
            </a:r>
          </a:p>
        </p:txBody>
      </p:sp>
      <p:sp>
        <p:nvSpPr>
          <p:cNvPr id="11274" name="TextBox 10"/>
          <p:cNvSpPr txBox="1">
            <a:spLocks noChangeArrowheads="1"/>
          </p:cNvSpPr>
          <p:nvPr/>
        </p:nvSpPr>
        <p:spPr bwMode="auto">
          <a:xfrm>
            <a:off x="7115175" y="5561013"/>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Arial" charset="0"/>
                <a:cs typeface="Arial" charset="0"/>
              </a:defRPr>
            </a:lvl1pPr>
            <a:lvl2pPr marL="37931725" indent="-37474525">
              <a:defRPr sz="2200">
                <a:solidFill>
                  <a:schemeClr val="tx2"/>
                </a:solidFill>
                <a:latin typeface="Arial" charset="0"/>
                <a:cs typeface="Arial" charset="0"/>
              </a:defRPr>
            </a:lvl2pPr>
            <a:lvl3pPr>
              <a:defRPr>
                <a:solidFill>
                  <a:schemeClr val="tx2"/>
                </a:solidFill>
                <a:latin typeface="Arial" charset="0"/>
                <a:cs typeface="Arial" charset="0"/>
              </a:defRPr>
            </a:lvl3pPr>
            <a:lvl4pPr>
              <a:defRPr sz="1600">
                <a:solidFill>
                  <a:schemeClr val="tx2"/>
                </a:solidFill>
                <a:latin typeface="Arial" charset="0"/>
                <a:cs typeface="Arial" charset="0"/>
              </a:defRPr>
            </a:lvl4pPr>
            <a:lvl5pPr>
              <a:defRPr sz="1600">
                <a:solidFill>
                  <a:schemeClr val="tx2"/>
                </a:solidFill>
                <a:latin typeface="Arial" charset="0"/>
                <a:cs typeface="Arial" charset="0"/>
              </a:defRPr>
            </a:lvl5pPr>
            <a:lvl6pPr eaLnBrk="0" hangingPunct="0">
              <a:buClr>
                <a:schemeClr val="tx2"/>
              </a:buClr>
              <a:buChar char="•"/>
              <a:defRPr sz="1600">
                <a:solidFill>
                  <a:schemeClr val="tx2"/>
                </a:solidFill>
                <a:latin typeface="Arial" charset="0"/>
                <a:cs typeface="Arial" charset="0"/>
              </a:defRPr>
            </a:lvl6pPr>
            <a:lvl7pPr eaLnBrk="0" hangingPunct="0">
              <a:buClr>
                <a:schemeClr val="tx2"/>
              </a:buClr>
              <a:buChar char="•"/>
              <a:defRPr sz="1600">
                <a:solidFill>
                  <a:schemeClr val="tx2"/>
                </a:solidFill>
                <a:latin typeface="Arial" charset="0"/>
                <a:cs typeface="Arial" charset="0"/>
              </a:defRPr>
            </a:lvl7pPr>
            <a:lvl8pPr eaLnBrk="0" hangingPunct="0">
              <a:buClr>
                <a:schemeClr val="tx2"/>
              </a:buClr>
              <a:buChar char="•"/>
              <a:defRPr sz="1600">
                <a:solidFill>
                  <a:schemeClr val="tx2"/>
                </a:solidFill>
                <a:latin typeface="Arial" charset="0"/>
                <a:cs typeface="Arial" charset="0"/>
              </a:defRPr>
            </a:lvl8pPr>
            <a:lvl9pPr eaLnBrk="0" hangingPunct="0">
              <a:buClr>
                <a:schemeClr val="tx2"/>
              </a:buClr>
              <a:buChar char="•"/>
              <a:defRPr sz="1600">
                <a:solidFill>
                  <a:schemeClr val="tx2"/>
                </a:solidFill>
                <a:latin typeface="Arial" charset="0"/>
                <a:cs typeface="Arial" charset="0"/>
              </a:defRPr>
            </a:lvl9pPr>
          </a:lstStyle>
          <a:p>
            <a:pPr algn="ctr"/>
            <a:r>
              <a:rPr lang="en-US" altLang="en-US" sz="2000">
                <a:solidFill>
                  <a:srgbClr val="263C64"/>
                </a:solidFill>
              </a:rPr>
              <a:t>GRADE 4</a:t>
            </a:r>
          </a:p>
        </p:txBody>
      </p:sp>
    </p:spTree>
    <p:extLst>
      <p:ext uri="{BB962C8B-B14F-4D97-AF65-F5344CB8AC3E}">
        <p14:creationId xmlns:p14="http://schemas.microsoft.com/office/powerpoint/2010/main" val="269108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DISH.jpg"/>
          <p:cNvPicPr>
            <a:picLocks noGrp="1" noChangeAspect="1"/>
          </p:cNvPicPr>
          <p:nvPr>
            <p:ph idx="1"/>
          </p:nvPr>
        </p:nvPicPr>
        <p:blipFill>
          <a:blip r:embed="rId2"/>
          <a:stretch>
            <a:fillRect/>
          </a:stretch>
        </p:blipFill>
        <p:spPr>
          <a:xfrm>
            <a:off x="3727198" y="214290"/>
            <a:ext cx="3345131" cy="4572032"/>
          </a:xfrm>
        </p:spPr>
      </p:pic>
      <p:sp>
        <p:nvSpPr>
          <p:cNvPr id="5" name="مستطيل 4"/>
          <p:cNvSpPr/>
          <p:nvPr/>
        </p:nvSpPr>
        <p:spPr>
          <a:xfrm>
            <a:off x="0" y="5000636"/>
            <a:ext cx="9144000" cy="923330"/>
          </a:xfrm>
          <a:prstGeom prst="rect">
            <a:avLst/>
          </a:prstGeom>
        </p:spPr>
        <p:txBody>
          <a:bodyPr wrap="square">
            <a:spAutoFit/>
          </a:bodyPr>
          <a:lstStyle/>
          <a:p>
            <a:pPr algn="l" rtl="0"/>
            <a:r>
              <a:rPr lang="en-US" dirty="0" smtClean="0"/>
              <a:t>Radiographic findings in diffuse idiopathic skeletal hyperostosis (DISH), with flowing ossification along the </a:t>
            </a:r>
            <a:r>
              <a:rPr lang="en-US" dirty="0" err="1" smtClean="0"/>
              <a:t>anterolateral</a:t>
            </a:r>
            <a:r>
              <a:rPr lang="en-US" dirty="0" smtClean="0"/>
              <a:t> aspect of at least four contiguous vertebral bodies and relative preservation of the disk spaces.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3960440" cy="4464496"/>
          </a:xfrm>
        </p:spPr>
        <p:txBody>
          <a:bodyPr/>
          <a:lstStyle/>
          <a:p>
            <a:pPr lvl="1" algn="l" rtl="0">
              <a:buFont typeface="Wingdings" pitchFamily="2" charset="2"/>
              <a:buChar char="ü"/>
            </a:pPr>
            <a:r>
              <a:rPr lang="en-IN" sz="2000" dirty="0" smtClean="0"/>
              <a:t>Sterile </a:t>
            </a:r>
            <a:r>
              <a:rPr lang="en-IN" sz="2000" dirty="0"/>
              <a:t>needle is used to </a:t>
            </a:r>
            <a:r>
              <a:rPr lang="en-IN" sz="2000" dirty="0" smtClean="0"/>
              <a:t>aspirate </a:t>
            </a:r>
            <a:r>
              <a:rPr lang="en-IN" sz="2000" dirty="0"/>
              <a:t>joint fluid for analysis.</a:t>
            </a:r>
          </a:p>
          <a:p>
            <a:pPr lvl="1" algn="l" rtl="0">
              <a:buFont typeface="Wingdings" pitchFamily="2" charset="2"/>
              <a:buChar char="ü"/>
            </a:pPr>
            <a:r>
              <a:rPr lang="en-IN" sz="2000" dirty="0"/>
              <a:t>Joint fluid analysis is useful in excluding gout, infection, and other causes of arthritis</a:t>
            </a:r>
            <a:r>
              <a:rPr lang="en-IN" sz="2000" dirty="0" smtClean="0"/>
              <a:t>.</a:t>
            </a:r>
          </a:p>
          <a:p>
            <a:pPr algn="l" rtl="0"/>
            <a:r>
              <a:rPr lang="en-US" sz="2000" dirty="0" smtClean="0"/>
              <a:t>Synovial fluid is </a:t>
            </a:r>
            <a:r>
              <a:rPr lang="en-US" sz="2000" dirty="0" err="1" smtClean="0"/>
              <a:t>noninflammatory</a:t>
            </a:r>
            <a:r>
              <a:rPr lang="en-US" sz="2000" dirty="0" smtClean="0"/>
              <a:t> with less than 2000 WBCs/mm3</a:t>
            </a:r>
          </a:p>
          <a:p>
            <a:pPr lvl="1" algn="l" rtl="0"/>
            <a:endParaRPr lang="en-IN" sz="2400" dirty="0" smtClean="0">
              <a:solidFill>
                <a:srgbClr val="FFFF00"/>
              </a:solidFill>
            </a:endParaRP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32" y="260648"/>
            <a:ext cx="3357586" cy="3212976"/>
          </a:xfrm>
          <a:prstGeom prst="rect">
            <a:avLst/>
          </a:prstGeom>
        </p:spPr>
      </p:pic>
      <p:sp>
        <p:nvSpPr>
          <p:cNvPr id="6" name="مستطيل 5"/>
          <p:cNvSpPr/>
          <p:nvPr/>
        </p:nvSpPr>
        <p:spPr>
          <a:xfrm>
            <a:off x="323528" y="642918"/>
            <a:ext cx="5320043" cy="523220"/>
          </a:xfrm>
          <a:prstGeom prst="rect">
            <a:avLst/>
          </a:prstGeom>
        </p:spPr>
        <p:txBody>
          <a:bodyPr wrap="square">
            <a:spAutoFit/>
          </a:bodyPr>
          <a:lstStyle/>
          <a:p>
            <a:pPr algn="l" rtl="0"/>
            <a:r>
              <a:rPr lang="en-IN" sz="2800" b="1" dirty="0" err="1" smtClean="0">
                <a:solidFill>
                  <a:schemeClr val="accent2">
                    <a:lumMod val="50000"/>
                  </a:schemeClr>
                </a:solidFill>
              </a:rPr>
              <a:t>Arthrocentesis</a:t>
            </a:r>
            <a:r>
              <a:rPr lang="en-IN" sz="2800" dirty="0" smtClean="0">
                <a:solidFill>
                  <a:schemeClr val="accent2">
                    <a:lumMod val="50000"/>
                  </a:schemeClr>
                </a:solidFill>
              </a:rPr>
              <a:t> (Joint aspiration) </a:t>
            </a:r>
            <a:endParaRPr lang="en-IN" sz="2800" dirty="0">
              <a:solidFill>
                <a:schemeClr val="accent2">
                  <a:lumMod val="50000"/>
                </a:schemeClr>
              </a:solidFill>
            </a:endParaRPr>
          </a:p>
        </p:txBody>
      </p:sp>
    </p:spTree>
    <p:extLst>
      <p:ext uri="{BB962C8B-B14F-4D97-AF65-F5344CB8AC3E}">
        <p14:creationId xmlns:p14="http://schemas.microsoft.com/office/powerpoint/2010/main" val="1523154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chemeClr val="accent2">
                    <a:lumMod val="50000"/>
                  </a:schemeClr>
                </a:solidFill>
              </a:rPr>
              <a:t>Management of OA</a:t>
            </a:r>
            <a:endParaRPr lang="en-US" b="1" dirty="0">
              <a:solidFill>
                <a:schemeClr val="accent2">
                  <a:lumMod val="50000"/>
                </a:schemeClr>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buNone/>
            </a:pPr>
            <a:r>
              <a:rPr lang="en-US" dirty="0" smtClean="0"/>
              <a:t>The </a:t>
            </a:r>
            <a:r>
              <a:rPr lang="en-US" dirty="0"/>
              <a:t>aims of treatment </a:t>
            </a:r>
            <a:r>
              <a:rPr lang="en-US" dirty="0" smtClean="0"/>
              <a:t> includes:</a:t>
            </a:r>
            <a:endParaRPr lang="en-US" dirty="0"/>
          </a:p>
          <a:p>
            <a:pPr>
              <a:buFont typeface="Wingdings" pitchFamily="2" charset="2"/>
              <a:buChar char="ü"/>
            </a:pPr>
            <a:r>
              <a:rPr lang="en-US" dirty="0" smtClean="0"/>
              <a:t>pain relief</a:t>
            </a:r>
          </a:p>
          <a:p>
            <a:pPr>
              <a:buFont typeface="Wingdings" pitchFamily="2" charset="2"/>
              <a:buChar char="ü"/>
            </a:pPr>
            <a:r>
              <a:rPr lang="en-US" dirty="0" err="1" smtClean="0"/>
              <a:t>Optimisation</a:t>
            </a:r>
            <a:r>
              <a:rPr lang="en-US" dirty="0" smtClean="0"/>
              <a:t> </a:t>
            </a:r>
            <a:r>
              <a:rPr lang="en-US" dirty="0"/>
              <a:t>of function</a:t>
            </a:r>
          </a:p>
          <a:p>
            <a:pPr>
              <a:buFont typeface="Wingdings" pitchFamily="2" charset="2"/>
              <a:buChar char="ü"/>
            </a:pPr>
            <a:r>
              <a:rPr lang="en-US" dirty="0" err="1" smtClean="0"/>
              <a:t>Minimisation</a:t>
            </a:r>
            <a:r>
              <a:rPr lang="en-US" dirty="0" smtClean="0"/>
              <a:t> </a:t>
            </a:r>
            <a:r>
              <a:rPr lang="en-US" dirty="0"/>
              <a:t>of disease progression</a:t>
            </a:r>
            <a:r>
              <a:rPr lang="en-US" dirty="0" smtClean="0"/>
              <a:t>.</a:t>
            </a:r>
          </a:p>
          <a:p>
            <a:pPr marL="0" indent="0">
              <a:buNone/>
            </a:pPr>
            <a:r>
              <a:rPr lang="en-US" dirty="0" smtClean="0"/>
              <a:t> </a:t>
            </a:r>
            <a:r>
              <a:rPr lang="en-US" dirty="0"/>
              <a:t>There </a:t>
            </a:r>
            <a:r>
              <a:rPr lang="en-US" dirty="0" smtClean="0"/>
              <a:t>are three core interventions </a:t>
            </a:r>
            <a:r>
              <a:rPr lang="en-US" dirty="0"/>
              <a:t>which should be considered for </a:t>
            </a:r>
            <a:r>
              <a:rPr lang="en-US" dirty="0" smtClean="0"/>
              <a:t>every person</a:t>
            </a:r>
            <a:r>
              <a:rPr lang="en-US" dirty="0"/>
              <a:t> </a:t>
            </a:r>
            <a:r>
              <a:rPr lang="en-US" dirty="0" smtClean="0"/>
              <a:t>with </a:t>
            </a:r>
            <a:r>
              <a:rPr lang="en-US" dirty="0"/>
              <a:t>osteoarthritis where possible:</a:t>
            </a:r>
          </a:p>
          <a:p>
            <a:pPr marL="0" indent="0">
              <a:buClr>
                <a:srgbClr val="00B0F0"/>
              </a:buClr>
              <a:buNone/>
            </a:pPr>
            <a:r>
              <a:rPr lang="en-US" dirty="0"/>
              <a:t>• Education, advice and access to information</a:t>
            </a:r>
          </a:p>
          <a:p>
            <a:pPr marL="0" indent="0">
              <a:buClr>
                <a:srgbClr val="00B0F0"/>
              </a:buClr>
              <a:buNone/>
            </a:pPr>
            <a:r>
              <a:rPr lang="en-US" dirty="0"/>
              <a:t>• Strengthening exercises to improve muscle strength </a:t>
            </a:r>
            <a:r>
              <a:rPr lang="en-US" dirty="0" smtClean="0"/>
              <a:t>and aerobic </a:t>
            </a:r>
            <a:r>
              <a:rPr lang="en-US" dirty="0"/>
              <a:t>fitness </a:t>
            </a:r>
            <a:r>
              <a:rPr lang="en-US" dirty="0" smtClean="0"/>
              <a:t>training.</a:t>
            </a:r>
            <a:endParaRPr lang="en-US" dirty="0"/>
          </a:p>
          <a:p>
            <a:pPr marL="0" indent="0">
              <a:buClr>
                <a:srgbClr val="00B0F0"/>
              </a:buClr>
              <a:buNone/>
            </a:pPr>
            <a:r>
              <a:rPr lang="en-US" dirty="0"/>
              <a:t>• Weight loss if overweight or obese</a:t>
            </a:r>
            <a:endParaRPr lang="en-US" b="1" dirty="0">
              <a:solidFill>
                <a:schemeClr val="accent2"/>
              </a:solidFill>
            </a:endParaRPr>
          </a:p>
        </p:txBody>
      </p:sp>
    </p:spTree>
    <p:extLst>
      <p:ext uri="{BB962C8B-B14F-4D97-AF65-F5344CB8AC3E}">
        <p14:creationId xmlns:p14="http://schemas.microsoft.com/office/powerpoint/2010/main" val="1409063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7224" y="274638"/>
            <a:ext cx="7829576" cy="706437"/>
          </a:xfrm>
        </p:spPr>
        <p:txBody>
          <a:bodyPr>
            <a:normAutofit fontScale="90000"/>
          </a:bodyPr>
          <a:lstStyle/>
          <a:p>
            <a:r>
              <a:rPr lang="en-US" b="1" i="1" dirty="0" smtClean="0">
                <a:solidFill>
                  <a:schemeClr val="bg1"/>
                </a:solidFill>
                <a:latin typeface="Cambria" pitchFamily="18" charset="0"/>
              </a:rPr>
              <a:t>MANAGEMENT</a:t>
            </a:r>
          </a:p>
        </p:txBody>
      </p:sp>
      <p:graphicFrame>
        <p:nvGraphicFramePr>
          <p:cNvPr id="3" name="Diagram 2"/>
          <p:cNvGraphicFramePr/>
          <p:nvPr>
            <p:extLst>
              <p:ext uri="{D42A27DB-BD31-4B8C-83A1-F6EECF244321}">
                <p14:modId xmlns:p14="http://schemas.microsoft.com/office/powerpoint/2010/main" val="1354551289"/>
              </p:ext>
            </p:extLst>
          </p:nvPr>
        </p:nvGraphicFramePr>
        <p:xfrm>
          <a:off x="4823" y="980728"/>
          <a:ext cx="91440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64DAC3B8-5038-47D4-B384-9BA2692076A0}"/>
                                            </p:graphicEl>
                                          </p:spTgt>
                                        </p:tgtEl>
                                        <p:attrNameLst>
                                          <p:attrName>style.visibility</p:attrName>
                                        </p:attrNameLst>
                                      </p:cBhvr>
                                      <p:to>
                                        <p:strVal val="visible"/>
                                      </p:to>
                                    </p:set>
                                    <p:animEffect transition="in" filter="fade">
                                      <p:cBhvr>
                                        <p:cTn id="7" dur="500"/>
                                        <p:tgtEl>
                                          <p:spTgt spid="3">
                                            <p:graphicEl>
                                              <a:dgm id="{64DAC3B8-5038-47D4-B384-9BA2692076A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dgm id="{CE98A802-53DD-413A-A502-386DC95A731B}"/>
                                            </p:graphicEl>
                                          </p:spTgt>
                                        </p:tgtEl>
                                        <p:attrNameLst>
                                          <p:attrName>style.visibility</p:attrName>
                                        </p:attrNameLst>
                                      </p:cBhvr>
                                      <p:to>
                                        <p:strVal val="visible"/>
                                      </p:to>
                                    </p:set>
                                    <p:animEffect transition="in" filter="fade">
                                      <p:cBhvr>
                                        <p:cTn id="11" dur="500"/>
                                        <p:tgtEl>
                                          <p:spTgt spid="3">
                                            <p:graphicEl>
                                              <a:dgm id="{CE98A802-53DD-413A-A502-386DC95A731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54216DCC-5D55-4A4A-989F-BEF0377C3A51}"/>
                                            </p:graphicEl>
                                          </p:spTgt>
                                        </p:tgtEl>
                                        <p:attrNameLst>
                                          <p:attrName>style.visibility</p:attrName>
                                        </p:attrNameLst>
                                      </p:cBhvr>
                                      <p:to>
                                        <p:strVal val="visible"/>
                                      </p:to>
                                    </p:set>
                                    <p:animEffect transition="in" filter="fade">
                                      <p:cBhvr>
                                        <p:cTn id="15" dur="500"/>
                                        <p:tgtEl>
                                          <p:spTgt spid="3">
                                            <p:graphicEl>
                                              <a:dgm id="{54216DCC-5D55-4A4A-989F-BEF0377C3A51}"/>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8373D3C7-0EBA-4479-87E0-B423B7AC2590}"/>
                                            </p:graphicEl>
                                          </p:spTgt>
                                        </p:tgtEl>
                                        <p:attrNameLst>
                                          <p:attrName>style.visibility</p:attrName>
                                        </p:attrNameLst>
                                      </p:cBhvr>
                                      <p:to>
                                        <p:strVal val="visible"/>
                                      </p:to>
                                    </p:set>
                                    <p:animEffect transition="in" filter="fade">
                                      <p:cBhvr>
                                        <p:cTn id="19" dur="500"/>
                                        <p:tgtEl>
                                          <p:spTgt spid="3">
                                            <p:graphicEl>
                                              <a:dgm id="{8373D3C7-0EBA-4479-87E0-B423B7AC2590}"/>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0C13A74D-55C0-4715-A82A-4C0067CF3118}"/>
                                            </p:graphicEl>
                                          </p:spTgt>
                                        </p:tgtEl>
                                        <p:attrNameLst>
                                          <p:attrName>style.visibility</p:attrName>
                                        </p:attrNameLst>
                                      </p:cBhvr>
                                      <p:to>
                                        <p:strVal val="visible"/>
                                      </p:to>
                                    </p:set>
                                    <p:animEffect transition="in" filter="fade">
                                      <p:cBhvr>
                                        <p:cTn id="23" dur="500"/>
                                        <p:tgtEl>
                                          <p:spTgt spid="3">
                                            <p:graphicEl>
                                              <a:dgm id="{0C13A74D-55C0-4715-A82A-4C0067CF31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Management of OA</a:t>
            </a:r>
          </a:p>
        </p:txBody>
      </p:sp>
      <p:sp>
        <p:nvSpPr>
          <p:cNvPr id="44035" name="Rectangle 3"/>
          <p:cNvSpPr>
            <a:spLocks noGrp="1" noChangeArrowheads="1"/>
          </p:cNvSpPr>
          <p:nvPr>
            <p:ph sz="half" idx="1"/>
          </p:nvPr>
        </p:nvSpPr>
        <p:spPr/>
        <p:txBody>
          <a:bodyPr/>
          <a:lstStyle/>
          <a:p>
            <a:pPr algn="l" rtl="0" eaLnBrk="1" hangingPunct="1"/>
            <a:r>
              <a:rPr lang="en-US" dirty="0" smtClean="0"/>
              <a:t>Non-pharmacologic</a:t>
            </a:r>
          </a:p>
          <a:p>
            <a:pPr lvl="1" algn="l" rtl="0" eaLnBrk="1" hangingPunct="1"/>
            <a:r>
              <a:rPr lang="en-US" dirty="0" smtClean="0"/>
              <a:t>Patient education</a:t>
            </a:r>
          </a:p>
          <a:p>
            <a:pPr lvl="1" algn="l" rtl="0" eaLnBrk="1" hangingPunct="1"/>
            <a:r>
              <a:rPr lang="en-US" dirty="0" smtClean="0"/>
              <a:t>Self-management programs</a:t>
            </a:r>
          </a:p>
          <a:p>
            <a:pPr lvl="1" algn="l" rtl="0" eaLnBrk="1" hangingPunct="1"/>
            <a:r>
              <a:rPr lang="en-US" dirty="0" smtClean="0"/>
              <a:t>Weight loss</a:t>
            </a:r>
          </a:p>
          <a:p>
            <a:pPr lvl="1" algn="l" rtl="0" eaLnBrk="1" hangingPunct="1"/>
            <a:r>
              <a:rPr lang="en-US" dirty="0" smtClean="0"/>
              <a:t>PT/OT</a:t>
            </a:r>
          </a:p>
          <a:p>
            <a:pPr lvl="1" algn="l" rtl="0" eaLnBrk="1" hangingPunct="1">
              <a:buFont typeface="Arial" pitchFamily="34" charset="0"/>
              <a:buChar char="•"/>
            </a:pPr>
            <a:r>
              <a:rPr lang="en-US" dirty="0" smtClean="0"/>
              <a:t>ROM exercises</a:t>
            </a:r>
          </a:p>
          <a:p>
            <a:pPr lvl="1" algn="l" rtl="0" eaLnBrk="1" hangingPunct="1">
              <a:buFont typeface="Arial" pitchFamily="34" charset="0"/>
              <a:buChar char="•"/>
            </a:pPr>
            <a:r>
              <a:rPr lang="en-US" dirty="0" smtClean="0"/>
              <a:t>Muscle strengthening</a:t>
            </a:r>
          </a:p>
        </p:txBody>
      </p:sp>
      <p:sp>
        <p:nvSpPr>
          <p:cNvPr id="44036" name="Rectangle 4"/>
          <p:cNvSpPr>
            <a:spLocks noGrp="1" noChangeArrowheads="1"/>
          </p:cNvSpPr>
          <p:nvPr>
            <p:ph sz="half" idx="2"/>
          </p:nvPr>
        </p:nvSpPr>
        <p:spPr/>
        <p:txBody>
          <a:bodyPr/>
          <a:lstStyle/>
          <a:p>
            <a:pPr algn="l" rtl="0" eaLnBrk="1" hangingPunct="1"/>
            <a:r>
              <a:rPr lang="en-US" dirty="0" smtClean="0"/>
              <a:t>Non-pharmacologic</a:t>
            </a:r>
          </a:p>
          <a:p>
            <a:pPr lvl="1" algn="l" rtl="0" eaLnBrk="1" hangingPunct="1">
              <a:buFont typeface="Arial" pitchFamily="34" charset="0"/>
              <a:buChar char="•"/>
            </a:pPr>
            <a:r>
              <a:rPr lang="en-US" dirty="0" smtClean="0"/>
              <a:t>Assistive devices</a:t>
            </a:r>
          </a:p>
          <a:p>
            <a:pPr lvl="1" algn="l" rtl="0" eaLnBrk="1" hangingPunct="1">
              <a:buFont typeface="Arial" pitchFamily="34" charset="0"/>
              <a:buChar char="•"/>
            </a:pPr>
            <a:r>
              <a:rPr lang="en-US" dirty="0" smtClean="0"/>
              <a:t>Patellar taping</a:t>
            </a:r>
          </a:p>
          <a:p>
            <a:pPr lvl="1" algn="l" rtl="0" eaLnBrk="1" hangingPunct="1">
              <a:buFont typeface="Arial" pitchFamily="34" charset="0"/>
              <a:buChar char="•"/>
            </a:pPr>
            <a:r>
              <a:rPr lang="en-US" dirty="0" smtClean="0"/>
              <a:t>Appropriate footwear</a:t>
            </a:r>
          </a:p>
          <a:p>
            <a:pPr lvl="1" algn="l" rtl="0" eaLnBrk="1" hangingPunct="1">
              <a:buFont typeface="Arial" pitchFamily="34" charset="0"/>
              <a:buChar char="•"/>
            </a:pPr>
            <a:r>
              <a:rPr lang="en-US" dirty="0" smtClean="0"/>
              <a:t>Lateral-wedged insoles</a:t>
            </a:r>
          </a:p>
          <a:p>
            <a:pPr lvl="1" algn="l" rtl="0" eaLnBrk="1" hangingPunct="1">
              <a:buFont typeface="Arial" pitchFamily="34" charset="0"/>
              <a:buChar char="•"/>
            </a:pPr>
            <a:r>
              <a:rPr lang="en-US" dirty="0" smtClean="0"/>
              <a:t>Bracing</a:t>
            </a:r>
          </a:p>
          <a:p>
            <a:pPr lvl="1" algn="l" rtl="0" eaLnBrk="1" hangingPunct="1">
              <a:buFont typeface="Arial" pitchFamily="34" charset="0"/>
              <a:buChar char="•"/>
            </a:pPr>
            <a:r>
              <a:rPr lang="en-US" dirty="0" smtClean="0"/>
              <a:t>Joint protection and energy conservation</a:t>
            </a: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a:t>
            </a:r>
            <a:endParaRPr lang="ar-IQ" dirty="0"/>
          </a:p>
        </p:txBody>
      </p:sp>
      <p:sp>
        <p:nvSpPr>
          <p:cNvPr id="3" name="عنصر نائب للمحتوى 2"/>
          <p:cNvSpPr>
            <a:spLocks noGrp="1"/>
          </p:cNvSpPr>
          <p:nvPr>
            <p:ph idx="1"/>
          </p:nvPr>
        </p:nvSpPr>
        <p:spPr>
          <a:xfrm>
            <a:off x="1266825" y="1785926"/>
            <a:ext cx="6329511" cy="4643470"/>
          </a:xfrm>
        </p:spPr>
        <p:txBody>
          <a:bodyPr/>
          <a:lstStyle/>
          <a:p>
            <a:pPr algn="l" rtl="0">
              <a:buClr>
                <a:srgbClr val="00B050"/>
              </a:buClr>
              <a:buNone/>
            </a:pPr>
            <a:r>
              <a:rPr lang="en-US" sz="2400" b="1" i="1" dirty="0" smtClean="0">
                <a:solidFill>
                  <a:srgbClr val="FFFF00"/>
                </a:solidFill>
                <a:latin typeface="Cambria" pitchFamily="18" charset="0"/>
              </a:rPr>
              <a:t>     </a:t>
            </a:r>
            <a:r>
              <a:rPr lang="en-US" sz="2400" b="1" i="1" dirty="0" smtClean="0">
                <a:latin typeface="Cambria" pitchFamily="18" charset="0"/>
              </a:rPr>
              <a:t>Osteoarthritis is a degenerative disease of synovial joints characterized by focal loss of </a:t>
            </a:r>
            <a:r>
              <a:rPr lang="en-US" sz="2400" b="1" i="1" dirty="0" err="1" smtClean="0">
                <a:latin typeface="Cambria" pitchFamily="18" charset="0"/>
              </a:rPr>
              <a:t>articular</a:t>
            </a:r>
            <a:r>
              <a:rPr lang="en-US" sz="2400" b="1" i="1" dirty="0" smtClean="0">
                <a:latin typeface="Cambria" pitchFamily="18" charset="0"/>
              </a:rPr>
              <a:t> hyaline cartilage with proliferation of new bone &amp; remodeling of joint contour</a:t>
            </a:r>
            <a:r>
              <a:rPr lang="en-US" sz="2400" b="1" i="1" dirty="0" smtClean="0">
                <a:solidFill>
                  <a:srgbClr val="FFFF00"/>
                </a:solidFill>
                <a:latin typeface="Cambria" pitchFamily="18" charset="0"/>
              </a:rPr>
              <a:t>.</a:t>
            </a:r>
          </a:p>
          <a:p>
            <a:pPr algn="l" rtl="0">
              <a:buClr>
                <a:srgbClr val="00B050"/>
              </a:buClr>
              <a:buNone/>
            </a:pPr>
            <a:endParaRPr lang="ar-IQ" sz="2400" dirty="0">
              <a:solidFill>
                <a:srgbClr val="FFFF00"/>
              </a:solidFill>
              <a:cs typeface="Akhbar MT"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111"/>
            <a:ext cx="4606506" cy="323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6"/>
            <a:ext cx="4716017"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7" y="3212976"/>
            <a:ext cx="4462489"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5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74638"/>
            <a:ext cx="8358214" cy="706437"/>
          </a:xfrm>
        </p:spPr>
        <p:txBody>
          <a:bodyPr>
            <a:normAutofit fontScale="90000"/>
          </a:bodyPr>
          <a:lstStyle/>
          <a:p>
            <a:r>
              <a:rPr lang="en-US" i="1" dirty="0" smtClean="0">
                <a:solidFill>
                  <a:schemeClr val="bg1"/>
                </a:solidFill>
                <a:latin typeface="Cambria" pitchFamily="18" charset="0"/>
              </a:rPr>
              <a:t>PHARMACOTHERAPY</a:t>
            </a:r>
          </a:p>
        </p:txBody>
      </p:sp>
      <p:pic>
        <p:nvPicPr>
          <p:cNvPr id="4" name="Content Placeholder 3"/>
          <p:cNvPicPr>
            <a:picLocks noGrp="1" noChangeAspect="1"/>
          </p:cNvPicPr>
          <p:nvPr>
            <p:ph idx="1"/>
          </p:nvPr>
        </p:nvPicPr>
        <p:blipFill>
          <a:blip r:embed="rId2"/>
          <a:srcRect/>
          <a:stretch>
            <a:fillRect/>
          </a:stretch>
        </p:blipFill>
        <p:spPr>
          <a:xfrm>
            <a:off x="3205163" y="2606675"/>
            <a:ext cx="3063875" cy="2081213"/>
          </a:xfrm>
        </p:spPr>
      </p:pic>
      <p:sp>
        <p:nvSpPr>
          <p:cNvPr id="5" name="TextBox 4"/>
          <p:cNvSpPr txBox="1"/>
          <p:nvPr/>
        </p:nvSpPr>
        <p:spPr>
          <a:xfrm>
            <a:off x="88458" y="1196975"/>
            <a:ext cx="3385542" cy="1200329"/>
          </a:xfrm>
          <a:prstGeom prst="rect">
            <a:avLst/>
          </a:prstGeom>
          <a:noFill/>
        </p:spPr>
        <p:txBody>
          <a:bodyPr wrap="none">
            <a:spAutoFit/>
          </a:bodyPr>
          <a:lstStyle/>
          <a:p>
            <a:pPr algn="ctr" rtl="0">
              <a:defRPr/>
            </a:pPr>
            <a:r>
              <a:rPr lang="en-US" sz="2400" b="1" u="sng" dirty="0">
                <a:latin typeface="Cambria" pitchFamily="18" charset="0"/>
                <a:cs typeface="Arial" charset="0"/>
              </a:rPr>
              <a:t>PARACETAMOL</a:t>
            </a:r>
          </a:p>
          <a:p>
            <a:pPr marL="285750" indent="-285750" algn="l" rtl="0">
              <a:buFont typeface="Arial" pitchFamily="34" charset="0"/>
              <a:buChar char="•"/>
              <a:defRPr/>
            </a:pPr>
            <a:r>
              <a:rPr lang="en-US" sz="2400" b="1" dirty="0">
                <a:latin typeface="Cambria" pitchFamily="18" charset="0"/>
                <a:cs typeface="Arial" charset="0"/>
              </a:rPr>
              <a:t>Initial drug of choice</a:t>
            </a:r>
          </a:p>
          <a:p>
            <a:pPr marL="285750" indent="-285750" algn="l" rtl="0">
              <a:buFont typeface="Arial" pitchFamily="34" charset="0"/>
              <a:buChar char="•"/>
              <a:defRPr/>
            </a:pPr>
            <a:r>
              <a:rPr lang="en-US" sz="2400" b="1" dirty="0">
                <a:latin typeface="Cambria" pitchFamily="18" charset="0"/>
                <a:cs typeface="Arial" charset="0"/>
              </a:rPr>
              <a:t>Orally 1 </a:t>
            </a:r>
            <a:r>
              <a:rPr lang="en-US" sz="2400" b="1" dirty="0" err="1">
                <a:latin typeface="Cambria" pitchFamily="18" charset="0"/>
                <a:cs typeface="Arial" charset="0"/>
              </a:rPr>
              <a:t>gm</a:t>
            </a:r>
            <a:r>
              <a:rPr lang="en-US" sz="2400" b="1" dirty="0">
                <a:latin typeface="Cambria" pitchFamily="18" charset="0"/>
                <a:cs typeface="Arial" charset="0"/>
              </a:rPr>
              <a:t> 6-8 </a:t>
            </a:r>
            <a:r>
              <a:rPr lang="en-US" b="1" i="1" dirty="0">
                <a:solidFill>
                  <a:schemeClr val="bg1"/>
                </a:solidFill>
                <a:latin typeface="Cambria" pitchFamily="18" charset="0"/>
                <a:cs typeface="Arial" charset="0"/>
              </a:rPr>
              <a:t>hourly</a:t>
            </a:r>
          </a:p>
        </p:txBody>
      </p:sp>
      <p:sp>
        <p:nvSpPr>
          <p:cNvPr id="6" name="TextBox 5"/>
          <p:cNvSpPr txBox="1"/>
          <p:nvPr/>
        </p:nvSpPr>
        <p:spPr>
          <a:xfrm>
            <a:off x="-25400" y="2759075"/>
            <a:ext cx="3240088" cy="3046988"/>
          </a:xfrm>
          <a:prstGeom prst="rect">
            <a:avLst/>
          </a:prstGeom>
          <a:noFill/>
        </p:spPr>
        <p:txBody>
          <a:bodyPr>
            <a:spAutoFit/>
          </a:bodyPr>
          <a:lstStyle/>
          <a:p>
            <a:pPr algn="ctr" rtl="0">
              <a:defRPr/>
            </a:pPr>
            <a:r>
              <a:rPr lang="en-US" sz="2400" b="1" i="1" u="sng" dirty="0">
                <a:latin typeface="Cambria" pitchFamily="18" charset="0"/>
                <a:cs typeface="Arial" charset="0"/>
              </a:rPr>
              <a:t>NSAIDs</a:t>
            </a:r>
          </a:p>
          <a:p>
            <a:pPr marL="285750" indent="-285750" algn="l" rtl="0">
              <a:buFont typeface="Arial" pitchFamily="34" charset="0"/>
              <a:buChar char="•"/>
              <a:defRPr/>
            </a:pPr>
            <a:r>
              <a:rPr lang="en-US" sz="2400" b="1" i="1" dirty="0">
                <a:latin typeface="Cambria" pitchFamily="18" charset="0"/>
                <a:cs typeface="Arial" charset="0"/>
              </a:rPr>
              <a:t>Indicated as needed.</a:t>
            </a:r>
          </a:p>
          <a:p>
            <a:pPr marL="285750" indent="-285750" algn="l" rtl="0">
              <a:buFont typeface="Arial" pitchFamily="34" charset="0"/>
              <a:buChar char="•"/>
              <a:defRPr/>
            </a:pPr>
            <a:r>
              <a:rPr lang="en-US" sz="2400" b="1" i="1" dirty="0">
                <a:latin typeface="Cambria" pitchFamily="18" charset="0"/>
                <a:cs typeface="Arial" charset="0"/>
              </a:rPr>
              <a:t>Oral </a:t>
            </a:r>
            <a:r>
              <a:rPr lang="en-US" sz="2400" b="1" i="1" dirty="0" err="1">
                <a:latin typeface="Cambria" pitchFamily="18" charset="0"/>
                <a:cs typeface="Arial" charset="0"/>
              </a:rPr>
              <a:t>e.g</a:t>
            </a:r>
            <a:r>
              <a:rPr lang="en-US" sz="2400" b="1" i="1" dirty="0">
                <a:latin typeface="Cambria" pitchFamily="18" charset="0"/>
                <a:cs typeface="Arial" charset="0"/>
              </a:rPr>
              <a:t>: ibuprofen &amp; </a:t>
            </a:r>
            <a:r>
              <a:rPr lang="en-US" sz="2400" b="1" i="1" dirty="0" err="1">
                <a:latin typeface="Cambria" pitchFamily="18" charset="0"/>
                <a:cs typeface="Arial" charset="0"/>
              </a:rPr>
              <a:t>coxibs</a:t>
            </a:r>
            <a:endParaRPr lang="en-US" sz="2400" b="1" i="1" dirty="0">
              <a:latin typeface="Cambria" pitchFamily="18" charset="0"/>
              <a:cs typeface="Arial" charset="0"/>
            </a:endParaRPr>
          </a:p>
          <a:p>
            <a:pPr marL="285750" indent="-285750" algn="l" rtl="0">
              <a:buFont typeface="Arial" pitchFamily="34" charset="0"/>
              <a:buChar char="•"/>
              <a:defRPr/>
            </a:pPr>
            <a:r>
              <a:rPr lang="en-US" sz="2400" b="1" i="1" dirty="0">
                <a:latin typeface="Cambria" pitchFamily="18" charset="0"/>
                <a:cs typeface="Arial" charset="0"/>
              </a:rPr>
              <a:t>Topically </a:t>
            </a:r>
            <a:r>
              <a:rPr lang="en-US" sz="2400" b="1" i="1" dirty="0" err="1">
                <a:latin typeface="Cambria" pitchFamily="18" charset="0"/>
                <a:cs typeface="Arial" charset="0"/>
              </a:rPr>
              <a:t>e.g</a:t>
            </a:r>
            <a:r>
              <a:rPr lang="en-US" sz="2400" b="1" i="1" dirty="0">
                <a:latin typeface="Cambria" pitchFamily="18" charset="0"/>
                <a:cs typeface="Arial" charset="0"/>
              </a:rPr>
              <a:t>: capsaicin 0.025% cream</a:t>
            </a:r>
          </a:p>
        </p:txBody>
      </p:sp>
      <p:sp>
        <p:nvSpPr>
          <p:cNvPr id="7" name="TextBox 6"/>
          <p:cNvSpPr txBox="1"/>
          <p:nvPr/>
        </p:nvSpPr>
        <p:spPr>
          <a:xfrm>
            <a:off x="6216650" y="1190625"/>
            <a:ext cx="2927350" cy="1938992"/>
          </a:xfrm>
          <a:prstGeom prst="rect">
            <a:avLst/>
          </a:prstGeom>
          <a:noFill/>
        </p:spPr>
        <p:txBody>
          <a:bodyPr wrap="square">
            <a:spAutoFit/>
          </a:bodyPr>
          <a:lstStyle/>
          <a:p>
            <a:pPr algn="ctr" rtl="0">
              <a:defRPr/>
            </a:pPr>
            <a:r>
              <a:rPr lang="en-US" sz="2400" b="1" i="1" u="sng" dirty="0">
                <a:latin typeface="Cambria" pitchFamily="18" charset="0"/>
                <a:cs typeface="Arial" charset="0"/>
              </a:rPr>
              <a:t>WEAK OPIOIDS</a:t>
            </a:r>
          </a:p>
          <a:p>
            <a:pPr marL="285750" indent="-285750" algn="l" rtl="0">
              <a:buFont typeface="Arial" pitchFamily="34" charset="0"/>
              <a:buChar char="•"/>
              <a:defRPr/>
            </a:pPr>
            <a:r>
              <a:rPr lang="en-US" sz="2400" b="1" i="1" dirty="0">
                <a:latin typeface="Cambria" pitchFamily="18" charset="0"/>
                <a:cs typeface="Arial" charset="0"/>
              </a:rPr>
              <a:t>Occasionally required.</a:t>
            </a:r>
          </a:p>
          <a:p>
            <a:pPr marL="285750" indent="-285750" algn="l" rtl="0">
              <a:buFont typeface="Arial" pitchFamily="34" charset="0"/>
              <a:buChar char="•"/>
              <a:defRPr/>
            </a:pPr>
            <a:r>
              <a:rPr lang="en-US" sz="2400" b="1" i="1" dirty="0" err="1">
                <a:latin typeface="Cambria" pitchFamily="18" charset="0"/>
                <a:cs typeface="Arial" charset="0"/>
              </a:rPr>
              <a:t>e.g</a:t>
            </a:r>
            <a:r>
              <a:rPr lang="en-US" sz="2400" b="1" i="1" dirty="0">
                <a:latin typeface="Cambria" pitchFamily="18" charset="0"/>
                <a:cs typeface="Arial" charset="0"/>
              </a:rPr>
              <a:t>: </a:t>
            </a:r>
            <a:r>
              <a:rPr lang="en-US" sz="2400" b="1" i="1" dirty="0" err="1">
                <a:latin typeface="Cambria" pitchFamily="18" charset="0"/>
                <a:cs typeface="Arial" charset="0"/>
              </a:rPr>
              <a:t>dihydrocodeine</a:t>
            </a:r>
            <a:endParaRPr lang="en-US" sz="2400" b="1" i="1" dirty="0">
              <a:latin typeface="Cambria" pitchFamily="18" charset="0"/>
              <a:cs typeface="Arial" charset="0"/>
            </a:endParaRPr>
          </a:p>
        </p:txBody>
      </p:sp>
      <p:sp>
        <p:nvSpPr>
          <p:cNvPr id="8" name="TextBox 7"/>
          <p:cNvSpPr txBox="1"/>
          <p:nvPr/>
        </p:nvSpPr>
        <p:spPr>
          <a:xfrm>
            <a:off x="6657975" y="3071810"/>
            <a:ext cx="2198688" cy="1200329"/>
          </a:xfrm>
          <a:prstGeom prst="rect">
            <a:avLst/>
          </a:prstGeom>
          <a:noFill/>
        </p:spPr>
        <p:txBody>
          <a:bodyPr wrap="square">
            <a:spAutoFit/>
          </a:bodyPr>
          <a:lstStyle/>
          <a:p>
            <a:pPr algn="ctr">
              <a:defRPr/>
            </a:pPr>
            <a:r>
              <a:rPr lang="en-US" b="1" i="1" dirty="0">
                <a:latin typeface="Cambria" pitchFamily="18" charset="0"/>
                <a:cs typeface="Arial" charset="0"/>
              </a:rPr>
              <a:t>INTRA-ARTICULAR CORTICOSTEROIDS INJECTIONS</a:t>
            </a:r>
          </a:p>
          <a:p>
            <a:pPr algn="ctr">
              <a:defRPr/>
            </a:pPr>
            <a:endParaRPr lang="en-US" b="1" i="1" dirty="0">
              <a:solidFill>
                <a:schemeClr val="bg1"/>
              </a:solidFill>
              <a:latin typeface="Cambria" pitchFamily="18" charset="0"/>
              <a:cs typeface="Arial" charset="0"/>
            </a:endParaRPr>
          </a:p>
        </p:txBody>
      </p:sp>
      <p:sp>
        <p:nvSpPr>
          <p:cNvPr id="9" name="Right Arrow 8"/>
          <p:cNvSpPr/>
          <p:nvPr/>
        </p:nvSpPr>
        <p:spPr>
          <a:xfrm rot="2733555">
            <a:off x="3155518" y="2145205"/>
            <a:ext cx="574675" cy="325438"/>
          </a:xfrm>
          <a:prstGeom prst="right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7853560">
            <a:off x="5623719" y="1962944"/>
            <a:ext cx="571500" cy="319088"/>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a:off x="2532063" y="3635375"/>
            <a:ext cx="619125" cy="339725"/>
          </a:xfrm>
          <a:prstGeom prst="rightArrow">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rot="10800000">
            <a:off x="6372225" y="3649663"/>
            <a:ext cx="571500" cy="311150"/>
          </a:xfrm>
          <a:prstGeom prst="rightArrow">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1785919" y="5445125"/>
            <a:ext cx="4214842" cy="1200329"/>
          </a:xfrm>
          <a:prstGeom prst="rect">
            <a:avLst/>
          </a:prstGeom>
          <a:noFill/>
        </p:spPr>
        <p:txBody>
          <a:bodyPr wrap="square">
            <a:spAutoFit/>
          </a:bodyPr>
          <a:lstStyle/>
          <a:p>
            <a:pPr algn="ctr">
              <a:defRPr/>
            </a:pPr>
            <a:r>
              <a:rPr lang="en-US" sz="2400" i="1" u="sng" kern="0" dirty="0">
                <a:effectLst>
                  <a:outerShdw blurRad="38100" dist="38100" dir="2700000" algn="tl">
                    <a:srgbClr val="000000"/>
                  </a:outerShdw>
                </a:effectLst>
                <a:latin typeface="Cambria" pitchFamily="18" charset="0"/>
                <a:ea typeface="+mj-ea"/>
                <a:cs typeface="+mj-cs"/>
              </a:rPr>
              <a:t>HYALURONIC INJECTIONS </a:t>
            </a:r>
          </a:p>
          <a:p>
            <a:pPr marL="171450" indent="-171450" algn="l" rtl="0">
              <a:buFont typeface="Arial" pitchFamily="34" charset="0"/>
              <a:buChar char="•"/>
              <a:defRPr/>
            </a:pPr>
            <a:r>
              <a:rPr lang="en-US" sz="2400" i="1" kern="0" dirty="0">
                <a:effectLst>
                  <a:outerShdw blurRad="38100" dist="38100" dir="2700000" algn="tl">
                    <a:srgbClr val="000000"/>
                  </a:outerShdw>
                </a:effectLst>
                <a:latin typeface="Cambria" pitchFamily="18" charset="0"/>
                <a:ea typeface="+mj-ea"/>
                <a:cs typeface="+mj-cs"/>
              </a:rPr>
              <a:t>Injections for 3-5 weeks.</a:t>
            </a:r>
          </a:p>
          <a:p>
            <a:pPr marL="171450" indent="-171450" algn="l" rtl="0">
              <a:buFont typeface="Arial" pitchFamily="34" charset="0"/>
              <a:buChar char="•"/>
              <a:defRPr/>
            </a:pPr>
            <a:r>
              <a:rPr lang="en-US" sz="2400" i="1" dirty="0">
                <a:latin typeface="Cambria" pitchFamily="18" charset="0"/>
                <a:cs typeface="Arial" charset="0"/>
              </a:rPr>
              <a:t>Pain relief  for several months</a:t>
            </a:r>
            <a:r>
              <a:rPr lang="en-US" sz="1400" i="1" dirty="0">
                <a:latin typeface="Cambria" pitchFamily="18" charset="0"/>
                <a:cs typeface="Arial" charset="0"/>
              </a:rPr>
              <a:t>.</a:t>
            </a:r>
          </a:p>
        </p:txBody>
      </p:sp>
      <p:sp>
        <p:nvSpPr>
          <p:cNvPr id="16" name="Up Arrow 15"/>
          <p:cNvSpPr/>
          <p:nvPr/>
        </p:nvSpPr>
        <p:spPr>
          <a:xfrm>
            <a:off x="4535488" y="4797425"/>
            <a:ext cx="339725" cy="503238"/>
          </a:xfrm>
          <a:prstGeom prst="up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مستطيل 16"/>
          <p:cNvSpPr/>
          <p:nvPr/>
        </p:nvSpPr>
        <p:spPr>
          <a:xfrm>
            <a:off x="6072198" y="5500702"/>
            <a:ext cx="2500330" cy="1200329"/>
          </a:xfrm>
          <a:prstGeom prst="rect">
            <a:avLst/>
          </a:prstGeom>
        </p:spPr>
        <p:txBody>
          <a:bodyPr wrap="square">
            <a:spAutoFit/>
          </a:bodyPr>
          <a:lstStyle/>
          <a:p>
            <a:pPr algn="l" rtl="0"/>
            <a:r>
              <a:rPr lang="en-US" b="1" dirty="0" smtClean="0">
                <a:solidFill>
                  <a:schemeClr val="accent2">
                    <a:lumMod val="50000"/>
                  </a:schemeClr>
                </a:solidFill>
              </a:rPr>
              <a:t>Glucosamine and </a:t>
            </a:r>
            <a:r>
              <a:rPr lang="en-US" b="1" dirty="0" err="1" smtClean="0">
                <a:solidFill>
                  <a:schemeClr val="accent2">
                    <a:lumMod val="50000"/>
                  </a:schemeClr>
                </a:solidFill>
              </a:rPr>
              <a:t>chondroitin</a:t>
            </a:r>
            <a:r>
              <a:rPr lang="en-US" b="1" dirty="0" smtClean="0">
                <a:solidFill>
                  <a:schemeClr val="accent2">
                    <a:lumMod val="50000"/>
                  </a:schemeClr>
                </a:solidFill>
              </a:rPr>
              <a:t> sulfate may provide</a:t>
            </a:r>
          </a:p>
          <a:p>
            <a:pPr algn="l" rtl="0"/>
            <a:r>
              <a:rPr lang="en-US" b="1" dirty="0" smtClean="0">
                <a:solidFill>
                  <a:schemeClr val="accent2">
                    <a:lumMod val="50000"/>
                  </a:schemeClr>
                </a:solidFill>
              </a:rPr>
              <a:t>symptomatic relief </a:t>
            </a:r>
          </a:p>
        </p:txBody>
      </p:sp>
      <p:sp>
        <p:nvSpPr>
          <p:cNvPr id="18" name="سهم للأسفل 17"/>
          <p:cNvSpPr/>
          <p:nvPr/>
        </p:nvSpPr>
        <p:spPr bwMode="auto">
          <a:xfrm flipV="1">
            <a:off x="6000760" y="4857760"/>
            <a:ext cx="500066" cy="642942"/>
          </a:xfrm>
          <a:prstGeom prst="downArrow">
            <a:avLst>
              <a:gd name="adj1" fmla="val 50000"/>
              <a:gd name="adj2" fmla="val 48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IQ" sz="2400" b="0" i="0" u="none" strike="noStrike" cap="none" normalizeH="0" baseline="0" smtClean="0">
              <a:ln>
                <a:noFill/>
              </a:ln>
              <a:solidFill>
                <a:schemeClr val="tx1"/>
              </a:solidFill>
              <a:effectLst/>
              <a:latin typeface="Times New Roman" pitchFamily="18" charset="0"/>
              <a:cs typeface="Times New Roman (Arabic)" pitchFamily="2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animBg="1"/>
      <p:bldP spid="12" grpId="0" animBg="1"/>
      <p:bldP spid="13" grpId="0" animBg="1"/>
      <p:bldP spid="14" grpId="0" animBg="1"/>
      <p:bldP spid="15"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715404" cy="706437"/>
          </a:xfrm>
        </p:spPr>
        <p:txBody>
          <a:bodyPr/>
          <a:lstStyle/>
          <a:p>
            <a:r>
              <a:rPr lang="en-US" sz="3200" b="1" i="1" dirty="0" smtClean="0">
                <a:solidFill>
                  <a:schemeClr val="bg1"/>
                </a:solidFill>
                <a:latin typeface="Cambria" pitchFamily="18" charset="0"/>
              </a:rPr>
              <a:t>SURGICAL TREATMENT</a:t>
            </a:r>
          </a:p>
        </p:txBody>
      </p:sp>
      <p:sp>
        <p:nvSpPr>
          <p:cNvPr id="3" name="Content Placeholder 2"/>
          <p:cNvSpPr>
            <a:spLocks noGrp="1"/>
          </p:cNvSpPr>
          <p:nvPr>
            <p:ph idx="1"/>
          </p:nvPr>
        </p:nvSpPr>
        <p:spPr>
          <a:xfrm>
            <a:off x="611560" y="1857363"/>
            <a:ext cx="3240360" cy="4667261"/>
          </a:xfrm>
        </p:spPr>
        <p:txBody>
          <a:bodyPr/>
          <a:lstStyle/>
          <a:p>
            <a:pPr marL="0" indent="0" algn="l" rtl="0">
              <a:buNone/>
            </a:pPr>
            <a:r>
              <a:rPr lang="en-US" sz="2400" dirty="0" smtClean="0"/>
              <a:t>Is indicated in patients with symptoms and functional impairment that are unresponsive to medical intervention</a:t>
            </a:r>
          </a:p>
          <a:p>
            <a:pPr algn="l" rtl="0"/>
            <a:endParaRPr lang="en-US" sz="2400" b="1" i="1" dirty="0" smtClean="0">
              <a:solidFill>
                <a:schemeClr val="accent2"/>
              </a:solidFill>
              <a:latin typeface="Cambria" pitchFamily="18" charset="0"/>
            </a:endParaRPr>
          </a:p>
          <a:p>
            <a:pPr lvl="1" algn="l" rtl="0"/>
            <a:r>
              <a:rPr lang="en-US" sz="2400" b="1" i="1" dirty="0" err="1" smtClean="0">
                <a:latin typeface="Cambria" pitchFamily="18" charset="0"/>
              </a:rPr>
              <a:t>Osteotomy</a:t>
            </a:r>
            <a:r>
              <a:rPr lang="en-US" sz="2400" b="1" i="1" dirty="0" smtClean="0">
                <a:latin typeface="Cambria" pitchFamily="18" charset="0"/>
              </a:rPr>
              <a:t>.</a:t>
            </a:r>
          </a:p>
          <a:p>
            <a:pPr lvl="1" algn="l" rtl="0"/>
            <a:r>
              <a:rPr lang="en-US" sz="2400" b="1" i="1" dirty="0" smtClean="0">
                <a:latin typeface="Cambria" pitchFamily="18" charset="0"/>
              </a:rPr>
              <a:t>Partial Joint replacement.</a:t>
            </a:r>
          </a:p>
          <a:p>
            <a:pPr lvl="1" algn="l" rtl="0"/>
            <a:r>
              <a:rPr lang="en-US" sz="2400" b="1" i="1" dirty="0" smtClean="0">
                <a:latin typeface="Cambria" pitchFamily="18" charset="0"/>
              </a:rPr>
              <a:t>Total joint replacement</a:t>
            </a:r>
            <a:r>
              <a:rPr lang="en-US" sz="2400" b="1" i="1" dirty="0" smtClean="0">
                <a:solidFill>
                  <a:schemeClr val="bg1"/>
                </a:solidFill>
                <a:latin typeface="Cambria" pitchFamily="18" charset="0"/>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705" b="4805"/>
          <a:stretch/>
        </p:blipFill>
        <p:spPr>
          <a:xfrm>
            <a:off x="5432208" y="0"/>
            <a:ext cx="3689590" cy="3214686"/>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6" y="3316048"/>
            <a:ext cx="3714744" cy="3551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i="1" dirty="0" err="1" smtClean="0">
                <a:solidFill>
                  <a:schemeClr val="bg1"/>
                </a:solidFill>
                <a:latin typeface="Cambria" pitchFamily="18" charset="0"/>
              </a:rPr>
              <a:t>EP</a:t>
            </a:r>
            <a:r>
              <a:rPr lang="en-US" dirty="0" err="1" smtClean="0">
                <a:latin typeface="+mn-lt"/>
              </a:rPr>
              <a:t>Epidemiology</a:t>
            </a:r>
            <a:r>
              <a:rPr lang="en-US" b="1" i="1" dirty="0" err="1" smtClean="0">
                <a:solidFill>
                  <a:schemeClr val="bg1"/>
                </a:solidFill>
                <a:latin typeface="Cambria" pitchFamily="18" charset="0"/>
              </a:rPr>
              <a:t>DEeeEMIOLOGY</a:t>
            </a:r>
            <a:endParaRPr lang="ar-IQ" dirty="0">
              <a:solidFill>
                <a:schemeClr val="bg1"/>
              </a:solidFill>
            </a:endParaRPr>
          </a:p>
        </p:txBody>
      </p:sp>
      <p:sp>
        <p:nvSpPr>
          <p:cNvPr id="3" name="عنصر نائب للمحتوى 2"/>
          <p:cNvSpPr>
            <a:spLocks noGrp="1"/>
          </p:cNvSpPr>
          <p:nvPr>
            <p:ph idx="1"/>
          </p:nvPr>
        </p:nvSpPr>
        <p:spPr>
          <a:xfrm>
            <a:off x="539553" y="1484784"/>
            <a:ext cx="8499672" cy="5373216"/>
          </a:xfrm>
        </p:spPr>
        <p:txBody>
          <a:bodyPr>
            <a:normAutofit/>
          </a:bodyPr>
          <a:lstStyle/>
          <a:p>
            <a:pPr algn="l" rtl="0">
              <a:defRPr/>
            </a:pPr>
            <a:r>
              <a:rPr lang="en-US" sz="2800" b="1" i="1" dirty="0" smtClean="0">
                <a:latin typeface="Cambria" pitchFamily="18" charset="0"/>
              </a:rPr>
              <a:t>Weight</a:t>
            </a:r>
            <a:r>
              <a:rPr lang="en-US" sz="2800" b="1" i="1" dirty="0" smtClean="0">
                <a:solidFill>
                  <a:schemeClr val="bg1"/>
                </a:solidFill>
                <a:latin typeface="Cambria" pitchFamily="18" charset="0"/>
              </a:rPr>
              <a:t> </a:t>
            </a:r>
            <a:r>
              <a:rPr lang="en-US" sz="2800" b="1" i="1" dirty="0" smtClean="0">
                <a:latin typeface="Cambria" pitchFamily="18" charset="0"/>
              </a:rPr>
              <a:t>bearing joints e.g. knee &amp; hip joints.</a:t>
            </a:r>
          </a:p>
          <a:p>
            <a:pPr algn="l" rtl="0">
              <a:defRPr/>
            </a:pPr>
            <a:endParaRPr lang="en-US" sz="2800" b="1" i="1" dirty="0" smtClean="0">
              <a:latin typeface="Cambria" pitchFamily="18" charset="0"/>
            </a:endParaRPr>
          </a:p>
          <a:p>
            <a:pPr algn="l" rtl="0">
              <a:defRPr/>
            </a:pPr>
            <a:r>
              <a:rPr lang="en-US" sz="2800" b="1" i="1" dirty="0" smtClean="0">
                <a:latin typeface="Cambria" pitchFamily="18" charset="0"/>
              </a:rPr>
              <a:t>Age &gt; 65 years.</a:t>
            </a:r>
          </a:p>
          <a:p>
            <a:pPr lvl="1" algn="l" rtl="0">
              <a:defRPr/>
            </a:pPr>
            <a:r>
              <a:rPr lang="en-US" sz="2400" b="1" i="1" dirty="0" smtClean="0">
                <a:latin typeface="Cambria" pitchFamily="18" charset="0"/>
              </a:rPr>
              <a:t>80% have radiographic features.</a:t>
            </a:r>
          </a:p>
          <a:p>
            <a:pPr lvl="1" algn="l" rtl="0">
              <a:defRPr/>
            </a:pPr>
            <a:r>
              <a:rPr lang="en-US" sz="2400" b="1" i="1" dirty="0" smtClean="0">
                <a:latin typeface="Cambria" pitchFamily="18" charset="0"/>
              </a:rPr>
              <a:t> 25-30% have symptoms.</a:t>
            </a:r>
          </a:p>
          <a:p>
            <a:pPr marL="0" indent="0" algn="l" rtl="0">
              <a:buNone/>
              <a:defRPr/>
            </a:pPr>
            <a:endParaRPr lang="en-US" sz="2800" b="1" i="1" dirty="0" smtClean="0">
              <a:latin typeface="Cambria" pitchFamily="18" charset="0"/>
            </a:endParaRPr>
          </a:p>
          <a:p>
            <a:pPr algn="l" rtl="0">
              <a:defRPr/>
            </a:pPr>
            <a:r>
              <a:rPr lang="en-US" sz="2800" b="1" i="1" dirty="0" smtClean="0">
                <a:latin typeface="Cambria" pitchFamily="18" charset="0"/>
              </a:rPr>
              <a:t>More common in women.</a:t>
            </a:r>
          </a:p>
          <a:p>
            <a:pPr algn="l" rtl="0">
              <a:defRPr/>
            </a:pPr>
            <a:endParaRPr lang="en-US" sz="2800" b="1" i="1" dirty="0" smtClean="0">
              <a:latin typeface="Cambria" pitchFamily="18" charset="0"/>
            </a:endParaRPr>
          </a:p>
          <a:p>
            <a:pPr algn="l" rtl="0">
              <a:defRPr/>
            </a:pPr>
            <a:r>
              <a:rPr lang="en-US" sz="2800" b="1" i="1" dirty="0" smtClean="0">
                <a:latin typeface="Cambria" pitchFamily="18" charset="0"/>
              </a:rPr>
              <a:t>Familial tendency.</a:t>
            </a:r>
          </a:p>
          <a:p>
            <a:pPr algn="l" rtl="0"/>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5786" y="274638"/>
            <a:ext cx="7901014" cy="633412"/>
          </a:xfrm>
        </p:spPr>
        <p:txBody>
          <a:bodyPr>
            <a:normAutofit fontScale="90000"/>
          </a:bodyPr>
          <a:lstStyle/>
          <a:p>
            <a:pPr eaLnBrk="1" hangingPunct="1"/>
            <a:r>
              <a:rPr lang="en-US" b="1" i="1" dirty="0" smtClean="0">
                <a:solidFill>
                  <a:schemeClr val="bg1"/>
                </a:solidFill>
                <a:latin typeface="Cambria" pitchFamily="18" charset="0"/>
              </a:rPr>
              <a:t>ETIOLOGY</a:t>
            </a:r>
          </a:p>
        </p:txBody>
      </p:sp>
      <p:sp>
        <p:nvSpPr>
          <p:cNvPr id="3" name="Content Placeholder 2"/>
          <p:cNvSpPr>
            <a:spLocks noGrp="1"/>
          </p:cNvSpPr>
          <p:nvPr>
            <p:ph idx="1"/>
          </p:nvPr>
        </p:nvSpPr>
        <p:spPr>
          <a:xfrm>
            <a:off x="1643042" y="980728"/>
            <a:ext cx="6981846" cy="5102572"/>
          </a:xfrm>
        </p:spPr>
        <p:txBody>
          <a:bodyPr/>
          <a:lstStyle/>
          <a:p>
            <a:pPr algn="l" rtl="0" eaLnBrk="1" hangingPunct="1">
              <a:defRPr/>
            </a:pPr>
            <a:r>
              <a:rPr lang="en-US" sz="2800" b="1" i="1" u="sng" dirty="0" smtClean="0">
                <a:solidFill>
                  <a:srgbClr val="00B0F0"/>
                </a:solidFill>
                <a:latin typeface="Cambria" pitchFamily="18" charset="0"/>
              </a:rPr>
              <a:t>PRIMARY / IDIOPATHIC:</a:t>
            </a:r>
          </a:p>
          <a:p>
            <a:pPr marL="0" indent="0" algn="l" rtl="0" eaLnBrk="1" hangingPunct="1">
              <a:buFontTx/>
              <a:buNone/>
              <a:defRPr/>
            </a:pPr>
            <a:r>
              <a:rPr lang="en-US" sz="2800" b="1" i="1" dirty="0" smtClean="0">
                <a:latin typeface="Cambria" pitchFamily="18" charset="0"/>
              </a:rPr>
              <a:t> When there is no obvious predisposing factor. Common form of OA.</a:t>
            </a:r>
          </a:p>
          <a:p>
            <a:pPr marL="0" indent="0" algn="l" rtl="0" eaLnBrk="1" hangingPunct="1">
              <a:buFontTx/>
              <a:buNone/>
              <a:defRPr/>
            </a:pPr>
            <a:endParaRPr lang="en-US" sz="2800" b="1" i="1" dirty="0" smtClean="0">
              <a:latin typeface="Cambria" pitchFamily="18" charset="0"/>
            </a:endParaRPr>
          </a:p>
          <a:p>
            <a:pPr algn="l" rtl="0" eaLnBrk="1" hangingPunct="1">
              <a:defRPr/>
            </a:pPr>
            <a:r>
              <a:rPr lang="en-US" sz="2800" b="1" i="1" u="sng" dirty="0" smtClean="0">
                <a:solidFill>
                  <a:srgbClr val="00B0F0"/>
                </a:solidFill>
                <a:latin typeface="Cambria" pitchFamily="18" charset="0"/>
              </a:rPr>
              <a:t>SECONDARY:</a:t>
            </a:r>
          </a:p>
          <a:p>
            <a:pPr marL="0" indent="0" algn="l" rtl="0" eaLnBrk="1" hangingPunct="1">
              <a:buFontTx/>
              <a:buNone/>
              <a:defRPr/>
            </a:pPr>
            <a:r>
              <a:rPr lang="en-US" sz="2800" b="1" i="1" dirty="0" smtClean="0">
                <a:latin typeface="Cambria" pitchFamily="18" charset="0"/>
              </a:rPr>
              <a:t> When degenerative joint changes occur in response to a recognizable local or systemic factor.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Primary  OA</a:t>
            </a:r>
            <a:endParaRPr lang="ar-IQ" dirty="0"/>
          </a:p>
        </p:txBody>
      </p:sp>
      <p:sp>
        <p:nvSpPr>
          <p:cNvPr id="3" name="عنصر نائب للمحتوى 2"/>
          <p:cNvSpPr>
            <a:spLocks noGrp="1"/>
          </p:cNvSpPr>
          <p:nvPr>
            <p:ph idx="1"/>
          </p:nvPr>
        </p:nvSpPr>
        <p:spPr>
          <a:xfrm>
            <a:off x="323529" y="1981200"/>
            <a:ext cx="3888432" cy="4114800"/>
          </a:xfrm>
        </p:spPr>
        <p:txBody>
          <a:bodyPr>
            <a:normAutofit/>
          </a:bodyPr>
          <a:lstStyle/>
          <a:p>
            <a:pPr algn="l" rtl="0">
              <a:buClr>
                <a:srgbClr val="00B0F0"/>
              </a:buClr>
              <a:buFont typeface="Calibri" pitchFamily="34" charset="0"/>
              <a:buChar char="●"/>
            </a:pPr>
            <a:r>
              <a:rPr lang="en-US" b="1" dirty="0" smtClean="0"/>
              <a:t> </a:t>
            </a:r>
            <a:r>
              <a:rPr lang="en-US" sz="2800" dirty="0" err="1" smtClean="0"/>
              <a:t>Localised</a:t>
            </a:r>
            <a:r>
              <a:rPr lang="en-US" sz="2800" dirty="0" smtClean="0"/>
              <a:t>  </a:t>
            </a:r>
            <a:r>
              <a:rPr lang="en-US" sz="2800" dirty="0" err="1" smtClean="0"/>
              <a:t>Heberden</a:t>
            </a:r>
            <a:r>
              <a:rPr lang="en-US" sz="2800" dirty="0" smtClean="0"/>
              <a:t> s &amp; Bouchard s  nodes</a:t>
            </a:r>
          </a:p>
          <a:p>
            <a:pPr algn="l" rtl="0">
              <a:buClr>
                <a:srgbClr val="00B0F0"/>
              </a:buClr>
              <a:buFont typeface="Calibri" pitchFamily="34" charset="0"/>
              <a:buChar char="●"/>
            </a:pPr>
            <a:endParaRPr lang="en-US" sz="2800" dirty="0" smtClean="0"/>
          </a:p>
          <a:p>
            <a:pPr algn="l" rtl="0">
              <a:buClr>
                <a:srgbClr val="00B0F0"/>
              </a:buClr>
              <a:buFont typeface="Calibri" pitchFamily="34" charset="0"/>
              <a:buChar char="●"/>
            </a:pPr>
            <a:r>
              <a:rPr lang="en-US" sz="2800" dirty="0" smtClean="0"/>
              <a:t> Primary </a:t>
            </a:r>
            <a:r>
              <a:rPr lang="en-US" sz="2800" dirty="0" err="1" smtClean="0"/>
              <a:t>generlised</a:t>
            </a:r>
            <a:r>
              <a:rPr lang="en-US" sz="2800" dirty="0" smtClean="0"/>
              <a:t>  OA.( involvement of 3 or more </a:t>
            </a:r>
            <a:r>
              <a:rPr lang="en-US" sz="2800" dirty="0" smtClean="0"/>
              <a:t>joints).</a:t>
            </a:r>
            <a:endParaRPr lang="en-US" sz="2800" dirty="0" smtClean="0"/>
          </a:p>
          <a:p>
            <a:pPr algn="justLow" rtl="0">
              <a:buNone/>
            </a:pPr>
            <a:r>
              <a:rPr lang="en-US" sz="2800" b="1" dirty="0" smtClean="0"/>
              <a:t> </a:t>
            </a:r>
          </a:p>
          <a:p>
            <a:endParaRPr lang="ar-IQ" dirty="0"/>
          </a:p>
        </p:txBody>
      </p:sp>
      <p:pic>
        <p:nvPicPr>
          <p:cNvPr id="4" name="Picture 8" descr="Figure 321-2"/>
          <p:cNvPicPr>
            <a:picLocks noChangeAspect="1" noChangeArrowheads="1"/>
          </p:cNvPicPr>
          <p:nvPr/>
        </p:nvPicPr>
        <p:blipFill>
          <a:blip r:embed="rId2"/>
          <a:srcRect/>
          <a:stretch>
            <a:fillRect/>
          </a:stretch>
        </p:blipFill>
        <p:spPr bwMode="auto">
          <a:xfrm>
            <a:off x="4643438" y="1285860"/>
            <a:ext cx="4500562" cy="55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0" y="476250"/>
            <a:ext cx="9144000" cy="1200150"/>
          </a:xfrm>
        </p:spPr>
        <p:txBody>
          <a:bodyPr>
            <a:spAutoFit/>
          </a:bodyPr>
          <a:lstStyle/>
          <a:p>
            <a:pPr eaLnBrk="1" hangingPunct="1"/>
            <a:r>
              <a:rPr lang="en-US" sz="3600" b="1" i="1" dirty="0" smtClean="0">
                <a:latin typeface="Cambria" pitchFamily="18" charset="0"/>
              </a:rPr>
              <a:t>CAUSES OF SECONDARY OSTEOARTHRITIS</a:t>
            </a:r>
            <a:r>
              <a:rPr lang="en-US" sz="3600" b="1" i="1" dirty="0" smtClean="0">
                <a:solidFill>
                  <a:schemeClr val="accent6"/>
                </a:solidFill>
                <a:latin typeface="Cambria" pitchFamily="18" charset="0"/>
              </a:rPr>
              <a:t/>
            </a:r>
            <a:br>
              <a:rPr lang="en-US" sz="3600" b="1" i="1" dirty="0" smtClean="0">
                <a:solidFill>
                  <a:schemeClr val="accent6"/>
                </a:solidFill>
                <a:latin typeface="Cambria" pitchFamily="18" charset="0"/>
              </a:rPr>
            </a:br>
            <a:endParaRPr lang="en-US" sz="3600" b="1" i="1" dirty="0" smtClean="0">
              <a:solidFill>
                <a:schemeClr val="accent6"/>
              </a:solidFill>
              <a:latin typeface="Cambria" pitchFamily="18" charset="0"/>
            </a:endParaRPr>
          </a:p>
        </p:txBody>
      </p:sp>
      <p:graphicFrame>
        <p:nvGraphicFramePr>
          <p:cNvPr id="4" name="Diagram 3"/>
          <p:cNvGraphicFramePr/>
          <p:nvPr>
            <p:extLst>
              <p:ext uri="{D42A27DB-BD31-4B8C-83A1-F6EECF244321}">
                <p14:modId xmlns:p14="http://schemas.microsoft.com/office/powerpoint/2010/main" val="3922749461"/>
              </p:ext>
            </p:extLst>
          </p:nvPr>
        </p:nvGraphicFramePr>
        <p:xfrm>
          <a:off x="-30234" y="1196752"/>
          <a:ext cx="9144000" cy="550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497FF2F7-58FA-4C13-8422-0FCEEC7D0307}"/>
                                            </p:graphicEl>
                                          </p:spTgt>
                                        </p:tgtEl>
                                        <p:attrNameLst>
                                          <p:attrName>style.visibility</p:attrName>
                                        </p:attrNameLst>
                                      </p:cBhvr>
                                      <p:to>
                                        <p:strVal val="visible"/>
                                      </p:to>
                                    </p:set>
                                    <p:animEffect transition="in" filter="fade">
                                      <p:cBhvr>
                                        <p:cTn id="11" dur="500"/>
                                        <p:tgtEl>
                                          <p:spTgt spid="4">
                                            <p:graphicEl>
                                              <a:dgm id="{497FF2F7-58FA-4C13-8422-0FCEEC7D030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CBC71562-2A13-4768-AA55-871430D371CA}"/>
                                            </p:graphicEl>
                                          </p:spTgt>
                                        </p:tgtEl>
                                        <p:attrNameLst>
                                          <p:attrName>style.visibility</p:attrName>
                                        </p:attrNameLst>
                                      </p:cBhvr>
                                      <p:to>
                                        <p:strVal val="visible"/>
                                      </p:to>
                                    </p:set>
                                    <p:animEffect transition="in" filter="fade">
                                      <p:cBhvr>
                                        <p:cTn id="15" dur="500"/>
                                        <p:tgtEl>
                                          <p:spTgt spid="4">
                                            <p:graphicEl>
                                              <a:dgm id="{CBC71562-2A13-4768-AA55-871430D371CA}"/>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736FCB31-2202-4A03-B3A1-FA1E4E78FBC3}"/>
                                            </p:graphicEl>
                                          </p:spTgt>
                                        </p:tgtEl>
                                        <p:attrNameLst>
                                          <p:attrName>style.visibility</p:attrName>
                                        </p:attrNameLst>
                                      </p:cBhvr>
                                      <p:to>
                                        <p:strVal val="visible"/>
                                      </p:to>
                                    </p:set>
                                    <p:animEffect transition="in" filter="fade">
                                      <p:cBhvr>
                                        <p:cTn id="19" dur="500"/>
                                        <p:tgtEl>
                                          <p:spTgt spid="4">
                                            <p:graphicEl>
                                              <a:dgm id="{736FCB31-2202-4A03-B3A1-FA1E4E78FBC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61646F1F-D5EE-47FD-A2A7-D6FB3D49938B}"/>
                                            </p:graphicEl>
                                          </p:spTgt>
                                        </p:tgtEl>
                                        <p:attrNameLst>
                                          <p:attrName>style.visibility</p:attrName>
                                        </p:attrNameLst>
                                      </p:cBhvr>
                                      <p:to>
                                        <p:strVal val="visible"/>
                                      </p:to>
                                    </p:set>
                                    <p:animEffect transition="in" filter="fade">
                                      <p:cBhvr>
                                        <p:cTn id="23" dur="500"/>
                                        <p:tgtEl>
                                          <p:spTgt spid="4">
                                            <p:graphicEl>
                                              <a:dgm id="{61646F1F-D5EE-47FD-A2A7-D6FB3D49938B}"/>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1A0AF503-8748-4A55-8DAC-07EAD2357700}"/>
                                            </p:graphicEl>
                                          </p:spTgt>
                                        </p:tgtEl>
                                        <p:attrNameLst>
                                          <p:attrName>style.visibility</p:attrName>
                                        </p:attrNameLst>
                                      </p:cBhvr>
                                      <p:to>
                                        <p:strVal val="visible"/>
                                      </p:to>
                                    </p:set>
                                    <p:animEffect transition="in" filter="fade">
                                      <p:cBhvr>
                                        <p:cTn id="27" dur="500"/>
                                        <p:tgtEl>
                                          <p:spTgt spid="4">
                                            <p:graphicEl>
                                              <a:dgm id="{1A0AF503-8748-4A55-8DAC-07EAD235770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61F4A1C7-C458-4BB4-AD0C-90F75CE0AAA8}"/>
                                            </p:graphicEl>
                                          </p:spTgt>
                                        </p:tgtEl>
                                        <p:attrNameLst>
                                          <p:attrName>style.visibility</p:attrName>
                                        </p:attrNameLst>
                                      </p:cBhvr>
                                      <p:to>
                                        <p:strVal val="visible"/>
                                      </p:to>
                                    </p:set>
                                    <p:animEffect transition="in" filter="fade">
                                      <p:cBhvr>
                                        <p:cTn id="31" dur="500"/>
                                        <p:tgtEl>
                                          <p:spTgt spid="4">
                                            <p:graphicEl>
                                              <a:dgm id="{61F4A1C7-C458-4BB4-AD0C-90F75CE0AAA8}"/>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A7CB5703-8462-4E0C-AC4E-D63E049C9DD9}"/>
                                            </p:graphicEl>
                                          </p:spTgt>
                                        </p:tgtEl>
                                        <p:attrNameLst>
                                          <p:attrName>style.visibility</p:attrName>
                                        </p:attrNameLst>
                                      </p:cBhvr>
                                      <p:to>
                                        <p:strVal val="visible"/>
                                      </p:to>
                                    </p:set>
                                    <p:animEffect transition="in" filter="fade">
                                      <p:cBhvr>
                                        <p:cTn id="35" dur="500"/>
                                        <p:tgtEl>
                                          <p:spTgt spid="4">
                                            <p:graphicEl>
                                              <a:dgm id="{A7CB5703-8462-4E0C-AC4E-D63E049C9DD9}"/>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5B69D308-A436-474B-AA9A-3F696FCE4E36}"/>
                                            </p:graphicEl>
                                          </p:spTgt>
                                        </p:tgtEl>
                                        <p:attrNameLst>
                                          <p:attrName>style.visibility</p:attrName>
                                        </p:attrNameLst>
                                      </p:cBhvr>
                                      <p:to>
                                        <p:strVal val="visible"/>
                                      </p:to>
                                    </p:set>
                                    <p:animEffect transition="in" filter="fade">
                                      <p:cBhvr>
                                        <p:cTn id="39" dur="500"/>
                                        <p:tgtEl>
                                          <p:spTgt spid="4">
                                            <p:graphicEl>
                                              <a:dgm id="{5B69D308-A436-474B-AA9A-3F696FCE4E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857223" y="214290"/>
            <a:ext cx="8067701" cy="1071570"/>
          </a:xfrm>
        </p:spPr>
        <p:txBody>
          <a:bodyPr/>
          <a:lstStyle/>
          <a:p>
            <a:pPr algn="l" eaLnBrk="1" hangingPunct="1"/>
            <a:r>
              <a:rPr lang="en-US" sz="3200" dirty="0" smtClean="0"/>
              <a:t>Risk factors you </a:t>
            </a:r>
            <a:r>
              <a:rPr lang="en-US" sz="3200" u="sng" dirty="0" smtClean="0"/>
              <a:t>cannot</a:t>
            </a:r>
            <a:r>
              <a:rPr lang="en-US" sz="5200" dirty="0" smtClean="0"/>
              <a:t> </a:t>
            </a:r>
            <a:r>
              <a:rPr lang="en-US" sz="3600" dirty="0" smtClean="0"/>
              <a:t>change</a:t>
            </a:r>
          </a:p>
        </p:txBody>
      </p:sp>
      <p:sp>
        <p:nvSpPr>
          <p:cNvPr id="18434" name="Rectangle 3"/>
          <p:cNvSpPr>
            <a:spLocks noGrp="1" noChangeArrowheads="1"/>
          </p:cNvSpPr>
          <p:nvPr>
            <p:ph idx="1"/>
          </p:nvPr>
        </p:nvSpPr>
        <p:spPr>
          <a:xfrm>
            <a:off x="755576" y="1988840"/>
            <a:ext cx="3214709" cy="4257685"/>
          </a:xfrm>
        </p:spPr>
        <p:txBody>
          <a:bodyPr/>
          <a:lstStyle/>
          <a:p>
            <a:pPr algn="l" rtl="0" eaLnBrk="1" hangingPunct="1">
              <a:spcAft>
                <a:spcPct val="25000"/>
              </a:spcAft>
            </a:pPr>
            <a:r>
              <a:rPr lang="en-US" sz="2800" dirty="0" smtClean="0"/>
              <a:t>Family history of disease</a:t>
            </a:r>
          </a:p>
          <a:p>
            <a:pPr algn="l" rtl="0" eaLnBrk="1" hangingPunct="1">
              <a:spcAft>
                <a:spcPct val="25000"/>
              </a:spcAft>
            </a:pPr>
            <a:r>
              <a:rPr lang="en-US" sz="2800" dirty="0" smtClean="0"/>
              <a:t>Increasing Age</a:t>
            </a:r>
          </a:p>
          <a:p>
            <a:pPr algn="l" rtl="0" eaLnBrk="1" hangingPunct="1">
              <a:spcAft>
                <a:spcPct val="25000"/>
              </a:spcAft>
            </a:pPr>
            <a:r>
              <a:rPr lang="en-US" sz="2800" dirty="0" smtClean="0"/>
              <a:t>female</a:t>
            </a:r>
          </a:p>
        </p:txBody>
      </p:sp>
      <p:pic>
        <p:nvPicPr>
          <p:cNvPr id="18436" name="Picture 8" descr="C:\WINDOWS\Desktop\#Dementia-CollectedArt+Doc\family.jpg"/>
          <p:cNvPicPr>
            <a:picLocks noChangeAspect="1" noChangeArrowheads="1"/>
          </p:cNvPicPr>
          <p:nvPr/>
        </p:nvPicPr>
        <p:blipFill>
          <a:blip r:embed="rId3"/>
          <a:srcRect/>
          <a:stretch>
            <a:fillRect/>
          </a:stretch>
        </p:blipFill>
        <p:spPr bwMode="auto">
          <a:xfrm>
            <a:off x="4857752" y="1708150"/>
            <a:ext cx="4286247"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1" y="304800"/>
            <a:ext cx="6948264" cy="1219200"/>
          </a:xfrm>
        </p:spPr>
        <p:txBody>
          <a:bodyPr/>
          <a:lstStyle/>
          <a:p>
            <a:pPr algn="l" eaLnBrk="1" hangingPunct="1"/>
            <a:r>
              <a:rPr lang="en-US" sz="3200" dirty="0" smtClean="0"/>
              <a:t>Risk factors you </a:t>
            </a:r>
            <a:r>
              <a:rPr lang="en-US" sz="3200" u="sng" dirty="0" smtClean="0"/>
              <a:t>can</a:t>
            </a:r>
            <a:r>
              <a:rPr lang="en-US" sz="3200" dirty="0" smtClean="0"/>
              <a:t> change</a:t>
            </a:r>
          </a:p>
        </p:txBody>
      </p:sp>
      <p:sp>
        <p:nvSpPr>
          <p:cNvPr id="19458" name="Rectangle 2"/>
          <p:cNvSpPr>
            <a:spLocks noGrp="1" noChangeArrowheads="1"/>
          </p:cNvSpPr>
          <p:nvPr>
            <p:ph idx="1"/>
          </p:nvPr>
        </p:nvSpPr>
        <p:spPr>
          <a:xfrm>
            <a:off x="467545" y="2143116"/>
            <a:ext cx="4032447" cy="4186247"/>
          </a:xfrm>
        </p:spPr>
        <p:txBody>
          <a:bodyPr/>
          <a:lstStyle/>
          <a:p>
            <a:pPr lvl="0" fontAlgn="base">
              <a:spcAft>
                <a:spcPct val="25000"/>
              </a:spcAft>
              <a:buFontTx/>
              <a:buChar char="•"/>
            </a:pPr>
            <a:r>
              <a:rPr kumimoji="1" lang="en-US" kern="0" dirty="0">
                <a:latin typeface="Tahoma"/>
              </a:rPr>
              <a:t>Overuse of the joint</a:t>
            </a:r>
          </a:p>
          <a:p>
            <a:pPr lvl="0" fontAlgn="base">
              <a:spcAft>
                <a:spcPct val="25000"/>
              </a:spcAft>
              <a:buFontTx/>
              <a:buChar char="•"/>
            </a:pPr>
            <a:r>
              <a:rPr kumimoji="1" lang="en-US" kern="0" dirty="0">
                <a:latin typeface="Tahoma"/>
              </a:rPr>
              <a:t>Major injury</a:t>
            </a:r>
          </a:p>
          <a:p>
            <a:pPr lvl="0" fontAlgn="base">
              <a:spcAft>
                <a:spcPct val="25000"/>
              </a:spcAft>
              <a:buFontTx/>
              <a:buChar char="•"/>
            </a:pPr>
            <a:r>
              <a:rPr kumimoji="1" lang="en-US" kern="0" dirty="0">
                <a:latin typeface="Tahoma"/>
              </a:rPr>
              <a:t>Overweight</a:t>
            </a:r>
          </a:p>
          <a:p>
            <a:pPr lvl="0" fontAlgn="base">
              <a:spcAft>
                <a:spcPct val="25000"/>
              </a:spcAft>
              <a:buFontTx/>
              <a:buChar char="•"/>
            </a:pPr>
            <a:r>
              <a:rPr kumimoji="1" lang="en-US" kern="0" dirty="0">
                <a:latin typeface="Tahoma"/>
              </a:rPr>
              <a:t>Muscle weakness</a:t>
            </a:r>
          </a:p>
          <a:p>
            <a:pPr eaLnBrk="1" hangingPunct="1">
              <a:spcAft>
                <a:spcPct val="25000"/>
              </a:spcAft>
            </a:pPr>
            <a:endParaRPr lang="en-US" sz="4600" dirty="0" smtClean="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t="19028" b="12239"/>
          <a:stretch>
            <a:fillRect/>
          </a:stretch>
        </p:blipFill>
        <p:spPr bwMode="auto">
          <a:xfrm>
            <a:off x="4283968" y="1340768"/>
            <a:ext cx="4860032"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mp_CG_MASTER (Oct07 update)">
  <a:themeElements>
    <a:clrScheme name="Imp_CG_MASTER (Oct07 upd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p_CG_MASTER (Oct07 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p_CG_MASTER (Oct07 upd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p_CG_MASTER (Oct07 upd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p_CG_MASTER (Oct07 upd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p_CG_MASTER (Oct07 upd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p_CG_MASTER (Oct07 upd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p_CG_MASTER (Oct07 upd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p_CG_MASTER (Oct07 upd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p_CG_MASTER (Oct07 upd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p_CG_MASTER (Oct07 upd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p_CG_MASTER (Oct07 upd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p_CG_MASTER (Oct07 upd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p_CG_MASTER (Oct07 upd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1691</Words>
  <Application>Microsoft Office PowerPoint</Application>
  <PresentationFormat>On-screen Show (4:3)</PresentationFormat>
  <Paragraphs>322</Paragraphs>
  <Slides>32</Slides>
  <Notes>6</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Office Theme</vt:lpstr>
      <vt:lpstr>Тема Office</vt:lpstr>
      <vt:lpstr>Imp_CG_MASTER (Oct07 update)</vt:lpstr>
      <vt:lpstr>1_Office Theme</vt:lpstr>
      <vt:lpstr>2_Office Theme</vt:lpstr>
      <vt:lpstr>OSTEOARTHRITIS</vt:lpstr>
      <vt:lpstr>Osteoarthritis</vt:lpstr>
      <vt:lpstr>Definition</vt:lpstr>
      <vt:lpstr>EPEpidemiologyDEeeEMIOLOGY</vt:lpstr>
      <vt:lpstr>ETIOLOGY</vt:lpstr>
      <vt:lpstr>Primary  OA</vt:lpstr>
      <vt:lpstr>CAUSES OF SECONDARY OSTEOARTHRITIS </vt:lpstr>
      <vt:lpstr>Risk factors you cannot change</vt:lpstr>
      <vt:lpstr>Risk factors you can change</vt:lpstr>
      <vt:lpstr>Pathogenesis &amp; pathology</vt:lpstr>
      <vt:lpstr>OA Disease Evolution – Stage I</vt:lpstr>
      <vt:lpstr>OA Disease Evolution – Stage II</vt:lpstr>
      <vt:lpstr>PowerPoint Presentation</vt:lpstr>
      <vt:lpstr>PowerPoint Presentation</vt:lpstr>
      <vt:lpstr>PowerPoint Presentation</vt:lpstr>
      <vt:lpstr>Clinical feature</vt:lpstr>
      <vt:lpstr>PowerPoint Presentation</vt:lpstr>
      <vt:lpstr>PowerPoint Presentation</vt:lpstr>
      <vt:lpstr>PowerPoint Presentation</vt:lpstr>
      <vt:lpstr>PowerPoint Presentation</vt:lpstr>
      <vt:lpstr>Erosive Osteoarthritis </vt:lpstr>
      <vt:lpstr>Diagnosis</vt:lpstr>
      <vt:lpstr>PowerPoint Presentation</vt:lpstr>
      <vt:lpstr>PowerPoint Presentation</vt:lpstr>
      <vt:lpstr>PowerPoint Presentation</vt:lpstr>
      <vt:lpstr>PowerPoint Presentation</vt:lpstr>
      <vt:lpstr>Management of OA</vt:lpstr>
      <vt:lpstr>MANAGEMENT</vt:lpstr>
      <vt:lpstr>Management of OA</vt:lpstr>
      <vt:lpstr>PowerPoint Presentation</vt:lpstr>
      <vt:lpstr>PHARMACOTHERAPY</vt:lpstr>
      <vt:lpstr>SURGICAL TREATMENT</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OSTEOARTHRITIS</dc:title>
  <dc:creator>أسعد للحاسبات</dc:creator>
  <cp:lastModifiedBy>lenovo</cp:lastModifiedBy>
  <cp:revision>105</cp:revision>
  <dcterms:created xsi:type="dcterms:W3CDTF">2014-12-06T19:32:31Z</dcterms:created>
  <dcterms:modified xsi:type="dcterms:W3CDTF">2023-10-30T04:05:09Z</dcterms:modified>
</cp:coreProperties>
</file>